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8" r:id="rId10"/>
    <p:sldId id="269" r:id="rId11"/>
    <p:sldId id="266" r:id="rId12"/>
    <p:sldId id="267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7C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9422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904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489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343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267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962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219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8258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930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108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619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85A24-5A61-4803-8C7D-DF36F1DAC2A1}" type="datetimeFigureOut">
              <a:rPr lang="es-AR" smtClean="0"/>
              <a:t>20/8/2021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DF5E2-331B-4491-86D1-27E4A664079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944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L i n e a  d e  t i e m p o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Datos almacenados 3"/>
          <p:cNvSpPr/>
          <p:nvPr/>
        </p:nvSpPr>
        <p:spPr>
          <a:xfrm flipH="1">
            <a:off x="1267946" y="3176145"/>
            <a:ext cx="1756800" cy="694800"/>
          </a:xfrm>
          <a:prstGeom prst="flowChartOnlineStorag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08/09/12</a:t>
            </a:r>
            <a:endParaRPr lang="es-AR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145478" y="3847996"/>
            <a:ext cx="1737" cy="47442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2122297" y="4298376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706170" y="4448518"/>
            <a:ext cx="2888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Homicidio del Fantasma Paz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889574" y="4882865"/>
            <a:ext cx="2511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En 27 de Febrero y Entre Ríos de Rosario. Sin condenados, aunque el principal sospechoso fue Claudio “El </a:t>
            </a:r>
            <a:r>
              <a:rPr lang="es-AR" sz="1600" dirty="0" err="1" smtClean="0">
                <a:latin typeface="+mj-lt"/>
              </a:rPr>
              <a:t>Pajaro</a:t>
            </a:r>
            <a:r>
              <a:rPr lang="es-AR" sz="1600" dirty="0" smtClean="0">
                <a:latin typeface="+mj-lt"/>
              </a:rPr>
              <a:t>” Cantero</a:t>
            </a:r>
            <a:endParaRPr lang="es-AR" sz="1600" dirty="0">
              <a:latin typeface="+mj-lt"/>
            </a:endParaRPr>
          </a:p>
        </p:txBody>
      </p:sp>
      <p:sp>
        <p:nvSpPr>
          <p:cNvPr id="26" name="Datos almacenados 25"/>
          <p:cNvSpPr/>
          <p:nvPr/>
        </p:nvSpPr>
        <p:spPr>
          <a:xfrm flipH="1">
            <a:off x="3191132" y="3176145"/>
            <a:ext cx="1756800" cy="694800"/>
          </a:xfrm>
          <a:prstGeom prst="flowChartOnlineStorag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26/05/13</a:t>
            </a:r>
            <a:endParaRPr lang="es-AR" dirty="0"/>
          </a:p>
        </p:txBody>
      </p:sp>
      <p:cxnSp>
        <p:nvCxnSpPr>
          <p:cNvPr id="27" name="Conector recto 26"/>
          <p:cNvCxnSpPr/>
          <p:nvPr/>
        </p:nvCxnSpPr>
        <p:spPr>
          <a:xfrm flipH="1">
            <a:off x="4068664" y="2701716"/>
            <a:ext cx="1737" cy="474429"/>
          </a:xfrm>
          <a:prstGeom prst="line">
            <a:avLst/>
          </a:prstGeom>
          <a:ln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4044615" y="2687789"/>
            <a:ext cx="48098" cy="48098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CuadroTexto 28"/>
          <p:cNvSpPr txBox="1"/>
          <p:nvPr/>
        </p:nvSpPr>
        <p:spPr>
          <a:xfrm>
            <a:off x="2553076" y="1270313"/>
            <a:ext cx="300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7C80"/>
                </a:solidFill>
              </a:rPr>
              <a:t>Homicidio del Pájaro Cantero</a:t>
            </a:r>
            <a:endParaRPr lang="es-AR" b="1" dirty="0">
              <a:solidFill>
                <a:srgbClr val="FF7C80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436796" y="1628806"/>
            <a:ext cx="3286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En la puerta del boliche </a:t>
            </a:r>
            <a:r>
              <a:rPr lang="es-AR" sz="1600" dirty="0" err="1" smtClean="0">
                <a:latin typeface="+mj-lt"/>
              </a:rPr>
              <a:t>Infinity</a:t>
            </a:r>
            <a:r>
              <a:rPr lang="es-AR" sz="1600" dirty="0" smtClean="0">
                <a:latin typeface="+mj-lt"/>
              </a:rPr>
              <a:t> </a:t>
            </a:r>
            <a:r>
              <a:rPr lang="es-AR" sz="1600" dirty="0" err="1" smtClean="0">
                <a:latin typeface="+mj-lt"/>
              </a:rPr>
              <a:t>Night</a:t>
            </a:r>
            <a:r>
              <a:rPr lang="es-AR" sz="1600" dirty="0" smtClean="0">
                <a:latin typeface="+mj-lt"/>
              </a:rPr>
              <a:t> de Villa Gobernador Gálvez. Inicia una saga de homicidios y crímenes en la ciudad de Rosario</a:t>
            </a:r>
            <a:endParaRPr lang="es-AR" sz="1600" dirty="0">
              <a:latin typeface="+mj-lt"/>
            </a:endParaRPr>
          </a:p>
        </p:txBody>
      </p:sp>
      <p:sp>
        <p:nvSpPr>
          <p:cNvPr id="31" name="Datos almacenados 30"/>
          <p:cNvSpPr/>
          <p:nvPr/>
        </p:nvSpPr>
        <p:spPr>
          <a:xfrm flipH="1">
            <a:off x="5124049" y="3176145"/>
            <a:ext cx="1756800" cy="694800"/>
          </a:xfrm>
          <a:prstGeom prst="flowChartOnlineStorag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21/11/17</a:t>
            </a:r>
            <a:endParaRPr lang="es-AR" dirty="0"/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6001581" y="3847996"/>
            <a:ext cx="1737" cy="47442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/>
          <p:cNvSpPr/>
          <p:nvPr/>
        </p:nvSpPr>
        <p:spPr>
          <a:xfrm>
            <a:off x="5978400" y="4298376"/>
            <a:ext cx="48098" cy="4809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CuadroTexto 33"/>
          <p:cNvSpPr txBox="1"/>
          <p:nvPr/>
        </p:nvSpPr>
        <p:spPr>
          <a:xfrm>
            <a:off x="4557120" y="4448518"/>
            <a:ext cx="295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2"/>
                </a:solidFill>
              </a:rPr>
              <a:t>Inicia el juicio a “Los Monos”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557120" y="4887779"/>
            <a:ext cx="28889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Juzgan a 25 personas por diferentes delitos. El tribunal lo componen los jueces Ismael </a:t>
            </a:r>
            <a:r>
              <a:rPr lang="es-AR" sz="1600" dirty="0" err="1" smtClean="0">
                <a:latin typeface="+mj-lt"/>
              </a:rPr>
              <a:t>Manfrín</a:t>
            </a:r>
            <a:r>
              <a:rPr lang="es-AR" sz="1600" dirty="0" smtClean="0">
                <a:latin typeface="+mj-lt"/>
              </a:rPr>
              <a:t>, Marisol Usandizaga y María Isabel Más Varela</a:t>
            </a:r>
            <a:endParaRPr lang="es-AR" sz="1600" dirty="0">
              <a:latin typeface="+mj-lt"/>
            </a:endParaRPr>
          </a:p>
        </p:txBody>
      </p:sp>
      <p:sp>
        <p:nvSpPr>
          <p:cNvPr id="36" name="Datos almacenados 35"/>
          <p:cNvSpPr/>
          <p:nvPr/>
        </p:nvSpPr>
        <p:spPr>
          <a:xfrm flipH="1">
            <a:off x="6991180" y="3170367"/>
            <a:ext cx="1756800" cy="694800"/>
          </a:xfrm>
          <a:prstGeom prst="flowChartOnlineStorag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27/03/18</a:t>
            </a:r>
            <a:endParaRPr lang="es-AR" dirty="0"/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7868712" y="2714819"/>
            <a:ext cx="1737" cy="47442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e 37"/>
          <p:cNvSpPr/>
          <p:nvPr/>
        </p:nvSpPr>
        <p:spPr>
          <a:xfrm>
            <a:off x="7845531" y="2690770"/>
            <a:ext cx="48098" cy="4809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CuadroTexto 38"/>
          <p:cNvSpPr txBox="1"/>
          <p:nvPr/>
        </p:nvSpPr>
        <p:spPr>
          <a:xfrm>
            <a:off x="6278641" y="1264087"/>
            <a:ext cx="317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Finaliza el juicio a “Los Monos”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6113753" y="1640420"/>
            <a:ext cx="3509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La fiscalía solicita altas condenas y coloca a Ariel Máximo “Guille” Cantero como jefe de la asociación ilícita</a:t>
            </a:r>
            <a:endParaRPr lang="es-AR" sz="1600" dirty="0">
              <a:latin typeface="+mj-lt"/>
            </a:endParaRPr>
          </a:p>
        </p:txBody>
      </p:sp>
      <p:sp>
        <p:nvSpPr>
          <p:cNvPr id="41" name="Datos almacenados 40"/>
          <p:cNvSpPr/>
          <p:nvPr/>
        </p:nvSpPr>
        <p:spPr>
          <a:xfrm flipH="1">
            <a:off x="8885762" y="3178591"/>
            <a:ext cx="1756800" cy="694800"/>
          </a:xfrm>
          <a:prstGeom prst="flowChartOnlineStora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09/04/18</a:t>
            </a:r>
            <a:endParaRPr lang="es-AR" dirty="0"/>
          </a:p>
        </p:txBody>
      </p:sp>
      <p:cxnSp>
        <p:nvCxnSpPr>
          <p:cNvPr id="42" name="Conector recto 41"/>
          <p:cNvCxnSpPr/>
          <p:nvPr/>
        </p:nvCxnSpPr>
        <p:spPr>
          <a:xfrm flipH="1">
            <a:off x="9763294" y="3862408"/>
            <a:ext cx="1737" cy="474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/>
          <p:cNvSpPr/>
          <p:nvPr/>
        </p:nvSpPr>
        <p:spPr>
          <a:xfrm>
            <a:off x="9740113" y="4312788"/>
            <a:ext cx="48098" cy="4809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CuadroTexto 43"/>
          <p:cNvSpPr txBox="1"/>
          <p:nvPr/>
        </p:nvSpPr>
        <p:spPr>
          <a:xfrm>
            <a:off x="8734259" y="4487269"/>
            <a:ext cx="205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Lectura del fallo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8179635" y="4882865"/>
            <a:ext cx="31673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Los jueces </a:t>
            </a:r>
            <a:r>
              <a:rPr lang="es-AR" sz="1600" dirty="0" err="1" smtClean="0">
                <a:latin typeface="+mj-lt"/>
              </a:rPr>
              <a:t>Manfrín</a:t>
            </a:r>
            <a:r>
              <a:rPr lang="es-AR" sz="1600" dirty="0" smtClean="0">
                <a:latin typeface="+mj-lt"/>
              </a:rPr>
              <a:t>, Usandizaga y Más Varela dan a conocer su decisión. “Guille” Cantero es condenado a 22 años de prisión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291249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/>
      <p:bldP spid="12" grpId="0"/>
      <p:bldP spid="26" grpId="0" animBg="1"/>
      <p:bldP spid="28" grpId="0" animBg="1"/>
      <p:bldP spid="29" grpId="0"/>
      <p:bldP spid="30" grpId="0"/>
      <p:bldP spid="31" grpId="0" animBg="1"/>
      <p:bldP spid="33" grpId="0" animBg="1"/>
      <p:bldP spid="34" grpId="0"/>
      <p:bldP spid="35" grpId="0"/>
      <p:bldP spid="36" grpId="0" animBg="1"/>
      <p:bldP spid="38" grpId="0" animBg="1"/>
      <p:bldP spid="39" grpId="0"/>
      <p:bldP spid="40" grpId="0"/>
      <p:bldP spid="41" grpId="0" animBg="1"/>
      <p:bldP spid="43" grpId="0" animBg="1"/>
      <p:bldP spid="44" grpId="0"/>
      <p:bldP spid="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PENAS SOLICITADAS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6087850" y="1882502"/>
            <a:ext cx="1737" cy="474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6063801" y="2313150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0" y="2409886"/>
            <a:ext cx="339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13 </a:t>
            </a:r>
            <a:r>
              <a:rPr lang="es-AR" b="1" dirty="0" smtClean="0">
                <a:solidFill>
                  <a:srgbClr val="C00000"/>
                </a:solidFill>
              </a:rPr>
              <a:t>años de prisión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234088" y="2919986"/>
            <a:ext cx="56655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>
                <a:latin typeface="+mj-lt"/>
              </a:rPr>
              <a:t> Amenazas coactivas agravadas por ser anónimas, por la utilización de un arma de fuego, y por tener como propósito alguna medida o concesión de un miembro del poder público en concurso ideal con daño calificado</a:t>
            </a:r>
            <a:r>
              <a:rPr lang="es-AR" sz="1600" dirty="0" smtClean="0">
                <a:latin typeface="+mj-lt"/>
              </a:rPr>
              <a:t>. Tres hechos en concurso real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7" name="Terminador 6"/>
          <p:cNvSpPr/>
          <p:nvPr/>
        </p:nvSpPr>
        <p:spPr>
          <a:xfrm>
            <a:off x="4318280" y="1099797"/>
            <a:ext cx="3465440" cy="967665"/>
          </a:xfrm>
          <a:prstGeom prst="flowChartTermina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LEANDRO DANIEL OLIVERA</a:t>
            </a:r>
            <a:endParaRPr lang="es-AR" sz="2400" dirty="0"/>
          </a:p>
        </p:txBody>
      </p:sp>
      <p:cxnSp>
        <p:nvCxnSpPr>
          <p:cNvPr id="9" name="Conector curvado 8"/>
          <p:cNvCxnSpPr/>
          <p:nvPr/>
        </p:nvCxnSpPr>
        <p:spPr>
          <a:xfrm rot="10800000" flipV="1">
            <a:off x="1608815" y="1355539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1582264" y="2257769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CuadroTexto 47"/>
          <p:cNvSpPr txBox="1"/>
          <p:nvPr/>
        </p:nvSpPr>
        <p:spPr>
          <a:xfrm>
            <a:off x="4495290" y="2409886"/>
            <a:ext cx="3185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Instigador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9047066" y="2409886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Hecho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79" name="Elipse 78"/>
          <p:cNvSpPr/>
          <p:nvPr/>
        </p:nvSpPr>
        <p:spPr>
          <a:xfrm>
            <a:off x="10268295" y="2305867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0" name="Conector curvado 79"/>
          <p:cNvCxnSpPr/>
          <p:nvPr/>
        </p:nvCxnSpPr>
        <p:spPr>
          <a:xfrm rot="10800000" flipH="1" flipV="1">
            <a:off x="7279414" y="1384688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e 22"/>
          <p:cNvSpPr/>
          <p:nvPr/>
        </p:nvSpPr>
        <p:spPr>
          <a:xfrm>
            <a:off x="9551627" y="3064305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4" name="CuadroTexto 23"/>
          <p:cNvSpPr txBox="1"/>
          <p:nvPr/>
        </p:nvSpPr>
        <p:spPr>
          <a:xfrm>
            <a:off x="9666488" y="2919986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Libertad 370</a:t>
            </a:r>
            <a:endParaRPr lang="es-AR" sz="1600" dirty="0">
              <a:latin typeface="+mj-lt"/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9554783" y="3735624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CuadroTexto 25"/>
          <p:cNvSpPr txBox="1"/>
          <p:nvPr/>
        </p:nvSpPr>
        <p:spPr>
          <a:xfrm>
            <a:off x="9666488" y="3593127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Buenos Aires 1743</a:t>
            </a:r>
            <a:endParaRPr lang="es-AR" sz="1600" dirty="0">
              <a:latin typeface="+mj-lt"/>
            </a:endParaRPr>
          </a:p>
        </p:txBody>
      </p:sp>
      <p:sp>
        <p:nvSpPr>
          <p:cNvPr id="27" name="Elipse 26"/>
          <p:cNvSpPr/>
          <p:nvPr/>
        </p:nvSpPr>
        <p:spPr>
          <a:xfrm>
            <a:off x="9554783" y="3399219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CuadroTexto 27"/>
          <p:cNvSpPr txBox="1"/>
          <p:nvPr/>
        </p:nvSpPr>
        <p:spPr>
          <a:xfrm>
            <a:off x="9666488" y="3256722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CJP</a:t>
            </a:r>
            <a:endParaRPr lang="es-A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66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7" grpId="0" animBg="1"/>
      <p:bldP spid="47" grpId="0" animBg="1"/>
      <p:bldP spid="48" grpId="0"/>
      <p:bldP spid="50" grpId="0"/>
      <p:bldP spid="79" grpId="0" animBg="1"/>
      <p:bldP spid="23" grpId="0" animBg="1"/>
      <p:bldP spid="24" grpId="0"/>
      <p:bldP spid="25" grpId="0" animBg="1"/>
      <p:bldP spid="26" grpId="0"/>
      <p:bldP spid="27" grpId="0" animBg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PENAS SOLICITADAS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6087850" y="1882502"/>
            <a:ext cx="1737" cy="47442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6063801" y="2313150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0" y="2409886"/>
            <a:ext cx="339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12 años de prisión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234088" y="2919986"/>
            <a:ext cx="56655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Amenazas </a:t>
            </a:r>
            <a:r>
              <a:rPr lang="es-AR" sz="1600" dirty="0">
                <a:latin typeface="+mj-lt"/>
              </a:rPr>
              <a:t>coactivas calificadas por el uso de arma de fuego, por ser anónimas y por tener como propósito alguna medida o concesión de un miembro del poder público en concurso ideal con daño </a:t>
            </a:r>
            <a:r>
              <a:rPr lang="es-AR" sz="1600" dirty="0" smtClean="0">
                <a:latin typeface="+mj-lt"/>
              </a:rPr>
              <a:t>calificado por </a:t>
            </a:r>
            <a:r>
              <a:rPr lang="es-AR" sz="1600" dirty="0">
                <a:latin typeface="+mj-lt"/>
              </a:rPr>
              <a:t>ejecutar el hecho con el fin de impedir el libre ejercicio de </a:t>
            </a:r>
            <a:r>
              <a:rPr lang="es-AR" sz="1600" dirty="0" smtClean="0">
                <a:latin typeface="+mj-lt"/>
              </a:rPr>
              <a:t>la autoridad y agravado </a:t>
            </a:r>
            <a:r>
              <a:rPr lang="es-AR" sz="1600" dirty="0">
                <a:latin typeface="+mj-lt"/>
              </a:rPr>
              <a:t>por el uso de arma de </a:t>
            </a:r>
            <a:r>
              <a:rPr lang="es-AR" sz="1600" dirty="0" smtClean="0">
                <a:latin typeface="+mj-lt"/>
              </a:rPr>
              <a:t>fuego, </a:t>
            </a:r>
            <a:r>
              <a:rPr lang="es-AR" sz="1600" dirty="0">
                <a:latin typeface="+mj-lt"/>
              </a:rPr>
              <a:t>en concurso real con atentado a la autoridad </a:t>
            </a:r>
            <a:r>
              <a:rPr lang="es-AR" sz="1600" dirty="0" smtClean="0">
                <a:latin typeface="+mj-lt"/>
              </a:rPr>
              <a:t>calificada, agravado </a:t>
            </a:r>
            <a:r>
              <a:rPr lang="es-AR" sz="1600" dirty="0">
                <a:latin typeface="+mj-lt"/>
              </a:rPr>
              <a:t>por uso de arma de </a:t>
            </a:r>
            <a:r>
              <a:rPr lang="es-AR" sz="1600" dirty="0" smtClean="0">
                <a:latin typeface="+mj-lt"/>
              </a:rPr>
              <a:t>fuego, </a:t>
            </a:r>
            <a:r>
              <a:rPr lang="es-AR" sz="1600" dirty="0">
                <a:latin typeface="+mj-lt"/>
              </a:rPr>
              <a:t>y con </a:t>
            </a:r>
            <a:r>
              <a:rPr lang="es-AR" sz="1600" dirty="0" smtClean="0">
                <a:latin typeface="+mj-lt"/>
              </a:rPr>
              <a:t>portación </a:t>
            </a:r>
            <a:r>
              <a:rPr lang="es-AR" sz="1600" dirty="0">
                <a:latin typeface="+mj-lt"/>
              </a:rPr>
              <a:t>de arma </a:t>
            </a:r>
            <a:r>
              <a:rPr lang="es-AR" sz="1600" dirty="0" smtClean="0">
                <a:latin typeface="+mj-lt"/>
              </a:rPr>
              <a:t>de fuego de </a:t>
            </a:r>
            <a:r>
              <a:rPr lang="es-AR" sz="1600" dirty="0">
                <a:latin typeface="+mj-lt"/>
              </a:rPr>
              <a:t>guerra sin la debida autorización </a:t>
            </a:r>
            <a:r>
              <a:rPr lang="es-AR" sz="1600" dirty="0" smtClean="0">
                <a:latin typeface="+mj-lt"/>
              </a:rPr>
              <a:t>legal. Todo agravado </a:t>
            </a:r>
            <a:r>
              <a:rPr lang="es-AR" sz="1600" dirty="0">
                <a:latin typeface="+mj-lt"/>
              </a:rPr>
              <a:t>por la participación de un menor de edad</a:t>
            </a: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7" name="Terminador 6"/>
          <p:cNvSpPr/>
          <p:nvPr/>
        </p:nvSpPr>
        <p:spPr>
          <a:xfrm>
            <a:off x="4318280" y="1099797"/>
            <a:ext cx="3465440" cy="967665"/>
          </a:xfrm>
          <a:prstGeom prst="flowChartTermina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LEONEL ALEJANDRO FERNANDEZ</a:t>
            </a:r>
            <a:endParaRPr lang="es-AR" sz="2400" dirty="0"/>
          </a:p>
        </p:txBody>
      </p:sp>
      <p:cxnSp>
        <p:nvCxnSpPr>
          <p:cNvPr id="9" name="Conector curvado 8"/>
          <p:cNvCxnSpPr/>
          <p:nvPr/>
        </p:nvCxnSpPr>
        <p:spPr>
          <a:xfrm rot="10800000" flipV="1">
            <a:off x="1608815" y="1355539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1582264" y="2257769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CuadroTexto 47"/>
          <p:cNvSpPr txBox="1"/>
          <p:nvPr/>
        </p:nvSpPr>
        <p:spPr>
          <a:xfrm>
            <a:off x="4495290" y="2409886"/>
            <a:ext cx="3185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Coautor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9047066" y="2409886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Hecho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79" name="Elipse 78"/>
          <p:cNvSpPr/>
          <p:nvPr/>
        </p:nvSpPr>
        <p:spPr>
          <a:xfrm>
            <a:off x="10268295" y="2305867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0" name="Conector curvado 79"/>
          <p:cNvCxnSpPr/>
          <p:nvPr/>
        </p:nvCxnSpPr>
        <p:spPr>
          <a:xfrm rot="10800000" flipH="1" flipV="1">
            <a:off x="7279414" y="1384688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Elipse 102"/>
          <p:cNvSpPr/>
          <p:nvPr/>
        </p:nvSpPr>
        <p:spPr>
          <a:xfrm>
            <a:off x="9551627" y="3064305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2" name="CuadroTexto 21"/>
          <p:cNvSpPr txBox="1"/>
          <p:nvPr/>
        </p:nvSpPr>
        <p:spPr>
          <a:xfrm>
            <a:off x="9666488" y="2919986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MPA</a:t>
            </a:r>
            <a:endParaRPr lang="es-A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7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7" grpId="0" animBg="1"/>
      <p:bldP spid="47" grpId="0" animBg="1"/>
      <p:bldP spid="48" grpId="0"/>
      <p:bldP spid="50" grpId="0"/>
      <p:bldP spid="79" grpId="0" animBg="1"/>
      <p:bldP spid="103" grpId="0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PENAS SOLICITADAS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6087850" y="1882502"/>
            <a:ext cx="1737" cy="474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6063801" y="2313150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0" y="2409886"/>
            <a:ext cx="339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9 años y 6 meses de prisión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739475" y="2907093"/>
            <a:ext cx="46967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Amenazas </a:t>
            </a:r>
            <a:r>
              <a:rPr lang="es-AR" sz="1600" dirty="0">
                <a:latin typeface="+mj-lt"/>
              </a:rPr>
              <a:t>coactivas calificadas por ser anónimas y por tener como propósito </a:t>
            </a:r>
            <a:r>
              <a:rPr lang="es-AR" sz="1600" dirty="0" smtClean="0">
                <a:latin typeface="+mj-lt"/>
              </a:rPr>
              <a:t>alguna </a:t>
            </a:r>
            <a:r>
              <a:rPr lang="es-AR" sz="1600" dirty="0">
                <a:latin typeface="+mj-lt"/>
              </a:rPr>
              <a:t>medida o concesión de un miembro del poder </a:t>
            </a:r>
            <a:r>
              <a:rPr lang="es-AR" sz="1600" dirty="0" smtClean="0">
                <a:latin typeface="+mj-lt"/>
              </a:rPr>
              <a:t>público, agravado </a:t>
            </a:r>
            <a:r>
              <a:rPr lang="es-AR" sz="1600" dirty="0">
                <a:latin typeface="+mj-lt"/>
              </a:rPr>
              <a:t>por la participación de un menor de edad</a:t>
            </a: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7" name="Terminador 6"/>
          <p:cNvSpPr/>
          <p:nvPr/>
        </p:nvSpPr>
        <p:spPr>
          <a:xfrm>
            <a:off x="4318280" y="1099797"/>
            <a:ext cx="3465440" cy="967665"/>
          </a:xfrm>
          <a:prstGeom prst="flowChartTerminator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DAMIAN OSCAR ENRIQUE CHAVEZ</a:t>
            </a:r>
            <a:endParaRPr lang="es-AR" sz="2400" dirty="0"/>
          </a:p>
        </p:txBody>
      </p:sp>
      <p:cxnSp>
        <p:nvCxnSpPr>
          <p:cNvPr id="9" name="Conector curvado 8"/>
          <p:cNvCxnSpPr/>
          <p:nvPr/>
        </p:nvCxnSpPr>
        <p:spPr>
          <a:xfrm rot="10800000" flipV="1">
            <a:off x="1608815" y="1355539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1582264" y="2257769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CuadroTexto 47"/>
          <p:cNvSpPr txBox="1"/>
          <p:nvPr/>
        </p:nvSpPr>
        <p:spPr>
          <a:xfrm>
            <a:off x="4495290" y="2409886"/>
            <a:ext cx="3185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Instigador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9047066" y="2426579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Hecho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79" name="Elipse 78"/>
          <p:cNvSpPr/>
          <p:nvPr/>
        </p:nvSpPr>
        <p:spPr>
          <a:xfrm>
            <a:off x="10268295" y="2305867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0" name="Conector curvado 79"/>
          <p:cNvCxnSpPr/>
          <p:nvPr/>
        </p:nvCxnSpPr>
        <p:spPr>
          <a:xfrm rot="10800000" flipH="1" flipV="1">
            <a:off x="7279414" y="1384688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Elipse 102"/>
          <p:cNvSpPr/>
          <p:nvPr/>
        </p:nvSpPr>
        <p:spPr>
          <a:xfrm>
            <a:off x="9679851" y="3063577"/>
            <a:ext cx="48098" cy="4809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2" name="CuadroTexto 21"/>
          <p:cNvSpPr txBox="1"/>
          <p:nvPr/>
        </p:nvSpPr>
        <p:spPr>
          <a:xfrm>
            <a:off x="9794712" y="2919258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PDI</a:t>
            </a:r>
            <a:endParaRPr lang="es-A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252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7" grpId="0" animBg="1"/>
      <p:bldP spid="47" grpId="0" animBg="1"/>
      <p:bldP spid="48" grpId="0"/>
      <p:bldP spid="50" grpId="0"/>
      <p:bldP spid="79" grpId="0" animBg="1"/>
      <p:bldP spid="103" grpId="0" animBg="1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L i n e a  d e  t i e m p o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Datos almacenados 3"/>
          <p:cNvSpPr/>
          <p:nvPr/>
        </p:nvSpPr>
        <p:spPr>
          <a:xfrm flipH="1">
            <a:off x="1206169" y="3176145"/>
            <a:ext cx="1756800" cy="694800"/>
          </a:xfrm>
          <a:prstGeom prst="flowChartOnlineStorag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24/05/18</a:t>
            </a:r>
            <a:endParaRPr lang="es-AR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083701" y="3847996"/>
            <a:ext cx="1737" cy="47442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2060520" y="4298376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481894" y="4448518"/>
            <a:ext cx="3203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Ordenan el traslado de Cantero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86253" y="4809057"/>
            <a:ext cx="339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La Justicia Federal ordena el traslado de Guille Cantero a una cárcel fuera de Santa Fe. El traslado es autorizado por </a:t>
            </a:r>
            <a:r>
              <a:rPr lang="es-AR" sz="1600" dirty="0" err="1" smtClean="0">
                <a:latin typeface="+mj-lt"/>
              </a:rPr>
              <a:t>Manfrín</a:t>
            </a:r>
            <a:r>
              <a:rPr lang="es-AR" sz="1600" dirty="0" smtClean="0">
                <a:latin typeface="+mj-lt"/>
              </a:rPr>
              <a:t> como presidente del Tribunal</a:t>
            </a:r>
            <a:endParaRPr lang="es-AR" sz="1600" dirty="0">
              <a:latin typeface="+mj-lt"/>
            </a:endParaRPr>
          </a:p>
        </p:txBody>
      </p:sp>
      <p:sp>
        <p:nvSpPr>
          <p:cNvPr id="26" name="Datos almacenados 25"/>
          <p:cNvSpPr/>
          <p:nvPr/>
        </p:nvSpPr>
        <p:spPr>
          <a:xfrm flipH="1">
            <a:off x="3195369" y="3176145"/>
            <a:ext cx="1756800" cy="694800"/>
          </a:xfrm>
          <a:prstGeom prst="flowChartOnlineStorag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25/05/18</a:t>
            </a:r>
            <a:endParaRPr lang="es-AR" dirty="0"/>
          </a:p>
        </p:txBody>
      </p:sp>
      <p:cxnSp>
        <p:nvCxnSpPr>
          <p:cNvPr id="27" name="Conector recto 26"/>
          <p:cNvCxnSpPr/>
          <p:nvPr/>
        </p:nvCxnSpPr>
        <p:spPr>
          <a:xfrm flipH="1">
            <a:off x="4072901" y="2701716"/>
            <a:ext cx="1737" cy="474429"/>
          </a:xfrm>
          <a:prstGeom prst="line">
            <a:avLst/>
          </a:prstGeom>
          <a:ln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4049720" y="2677667"/>
            <a:ext cx="48098" cy="48098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CuadroTexto 28"/>
          <p:cNvSpPr txBox="1"/>
          <p:nvPr/>
        </p:nvSpPr>
        <p:spPr>
          <a:xfrm>
            <a:off x="2156723" y="1275930"/>
            <a:ext cx="3832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7C80"/>
                </a:solidFill>
              </a:rPr>
              <a:t>Habeas Corpus en la Justicia Provincial</a:t>
            </a:r>
            <a:endParaRPr lang="es-AR" b="1" dirty="0">
              <a:solidFill>
                <a:srgbClr val="FF7C80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434601" y="1621480"/>
            <a:ext cx="3276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El Dr. Suarez se declara incompetente para entender en el habeas corpus presentado en favor de Cantero</a:t>
            </a:r>
            <a:endParaRPr lang="es-AR" sz="1600" dirty="0">
              <a:latin typeface="+mj-lt"/>
            </a:endParaRPr>
          </a:p>
        </p:txBody>
      </p:sp>
      <p:sp>
        <p:nvSpPr>
          <p:cNvPr id="31" name="Datos almacenados 30"/>
          <p:cNvSpPr/>
          <p:nvPr/>
        </p:nvSpPr>
        <p:spPr>
          <a:xfrm flipH="1">
            <a:off x="5163613" y="3176145"/>
            <a:ext cx="1756800" cy="694800"/>
          </a:xfrm>
          <a:prstGeom prst="flowChartOnlineStorag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27/05/18</a:t>
            </a:r>
            <a:endParaRPr lang="es-AR" dirty="0"/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6041145" y="3847996"/>
            <a:ext cx="1737" cy="47442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/>
          <p:cNvSpPr/>
          <p:nvPr/>
        </p:nvSpPr>
        <p:spPr>
          <a:xfrm>
            <a:off x="6017964" y="4298376"/>
            <a:ext cx="48098" cy="4809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CuadroTexto 33"/>
          <p:cNvSpPr txBox="1"/>
          <p:nvPr/>
        </p:nvSpPr>
        <p:spPr>
          <a:xfrm>
            <a:off x="4215526" y="4448518"/>
            <a:ext cx="365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2"/>
                </a:solidFill>
              </a:rPr>
              <a:t>Habeas Corpus en la Justicia Federal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491745" y="4809057"/>
            <a:ext cx="309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Se rechaza el planteo y se confirma el traslado de Cantero a una cárcel federal fuera de Santa Fe</a:t>
            </a:r>
            <a:endParaRPr lang="es-AR" sz="1600" dirty="0">
              <a:latin typeface="+mj-lt"/>
            </a:endParaRPr>
          </a:p>
        </p:txBody>
      </p:sp>
      <p:sp>
        <p:nvSpPr>
          <p:cNvPr id="36" name="Datos almacenados 35"/>
          <p:cNvSpPr/>
          <p:nvPr/>
        </p:nvSpPr>
        <p:spPr>
          <a:xfrm flipH="1">
            <a:off x="6970954" y="3170367"/>
            <a:ext cx="1756800" cy="694800"/>
          </a:xfrm>
          <a:prstGeom prst="flowChartOnlineStorag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29/05/18</a:t>
            </a:r>
            <a:endParaRPr lang="es-AR" dirty="0"/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7848486" y="2714819"/>
            <a:ext cx="1737" cy="47442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e 37"/>
          <p:cNvSpPr/>
          <p:nvPr/>
        </p:nvSpPr>
        <p:spPr>
          <a:xfrm>
            <a:off x="7825305" y="2690770"/>
            <a:ext cx="48098" cy="4809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CuadroTexto 38"/>
          <p:cNvSpPr txBox="1"/>
          <p:nvPr/>
        </p:nvSpPr>
        <p:spPr>
          <a:xfrm>
            <a:off x="6614114" y="1275930"/>
            <a:ext cx="247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Hechos 1 y 2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6188307" y="1592859"/>
            <a:ext cx="33203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dos domicilios vinculados a </a:t>
            </a:r>
            <a:r>
              <a:rPr lang="es-AR" sz="1600" dirty="0" err="1" smtClean="0">
                <a:latin typeface="+mj-lt"/>
              </a:rPr>
              <a:t>Manfrín</a:t>
            </a:r>
            <a:r>
              <a:rPr lang="es-AR" sz="1600" dirty="0" smtClean="0">
                <a:latin typeface="+mj-lt"/>
              </a:rPr>
              <a:t>. Italia 2118 y Montevideo 1040. Se acusa por estos hechos a Cantero y Matías César</a:t>
            </a:r>
            <a:endParaRPr lang="es-AR" sz="1600" dirty="0">
              <a:latin typeface="+mj-lt"/>
            </a:endParaRPr>
          </a:p>
        </p:txBody>
      </p:sp>
      <p:sp>
        <p:nvSpPr>
          <p:cNvPr id="41" name="Datos almacenados 40"/>
          <p:cNvSpPr/>
          <p:nvPr/>
        </p:nvSpPr>
        <p:spPr>
          <a:xfrm flipH="1">
            <a:off x="8842796" y="3178591"/>
            <a:ext cx="1756800" cy="694800"/>
          </a:xfrm>
          <a:prstGeom prst="flowChartOnlineStora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30/05/18</a:t>
            </a:r>
            <a:endParaRPr lang="es-AR" dirty="0"/>
          </a:p>
        </p:txBody>
      </p:sp>
      <p:cxnSp>
        <p:nvCxnSpPr>
          <p:cNvPr id="42" name="Conector recto 41"/>
          <p:cNvCxnSpPr/>
          <p:nvPr/>
        </p:nvCxnSpPr>
        <p:spPr>
          <a:xfrm flipH="1">
            <a:off x="9720328" y="3862408"/>
            <a:ext cx="1737" cy="474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/>
          <p:cNvSpPr/>
          <p:nvPr/>
        </p:nvSpPr>
        <p:spPr>
          <a:xfrm>
            <a:off x="9697147" y="4312788"/>
            <a:ext cx="48098" cy="4809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CuadroTexto 43"/>
          <p:cNvSpPr txBox="1"/>
          <p:nvPr/>
        </p:nvSpPr>
        <p:spPr>
          <a:xfrm>
            <a:off x="8632673" y="4456342"/>
            <a:ext cx="217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Traslado de Cantero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8340261" y="4817850"/>
            <a:ext cx="2760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Ariel Maximiliano “Guille” Cantero es trasladado al Penal Federal de Resistencia, Chaco.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335541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/>
      <p:bldP spid="12" grpId="0"/>
      <p:bldP spid="26" grpId="0" animBg="1"/>
      <p:bldP spid="28" grpId="0" animBg="1"/>
      <p:bldP spid="29" grpId="0"/>
      <p:bldP spid="30" grpId="0"/>
      <p:bldP spid="31" grpId="0" animBg="1"/>
      <p:bldP spid="33" grpId="0" animBg="1"/>
      <p:bldP spid="34" grpId="0"/>
      <p:bldP spid="35" grpId="0"/>
      <p:bldP spid="36" grpId="0" animBg="1"/>
      <p:bldP spid="38" grpId="0" animBg="1"/>
      <p:bldP spid="39" grpId="0"/>
      <p:bldP spid="40" grpId="0"/>
      <p:bldP spid="41" grpId="0" animBg="1"/>
      <p:bldP spid="43" grpId="0" animBg="1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L i n e a  d e  t i e m p o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Datos almacenados 3"/>
          <p:cNvSpPr/>
          <p:nvPr/>
        </p:nvSpPr>
        <p:spPr>
          <a:xfrm flipH="1">
            <a:off x="1267078" y="3176145"/>
            <a:ext cx="1756800" cy="694800"/>
          </a:xfrm>
          <a:prstGeom prst="flowChartOnlineStorag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3</a:t>
            </a:r>
            <a:r>
              <a:rPr lang="es-AR" dirty="0" smtClean="0"/>
              <a:t>0/06/18</a:t>
            </a:r>
            <a:endParaRPr lang="es-AR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144610" y="3847996"/>
            <a:ext cx="1737" cy="47442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2121429" y="4298376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900200" y="4448518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Hecho 3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31927" y="4813616"/>
            <a:ext cx="32253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el domicilio de calle Braille 1402 vinculado al policía Lotito, que declaró contra Cantero en el juicio. Los acusados son César y Lucía </a:t>
            </a:r>
            <a:r>
              <a:rPr lang="es-AR" sz="1600" dirty="0" err="1" smtClean="0">
                <a:latin typeface="+mj-lt"/>
              </a:rPr>
              <a:t>Uberti</a:t>
            </a:r>
            <a:r>
              <a:rPr lang="es-AR" sz="1600" dirty="0" smtClean="0">
                <a:latin typeface="+mj-lt"/>
              </a:rPr>
              <a:t>. Se encuentra condenado Tobías Barrios</a:t>
            </a:r>
            <a:endParaRPr lang="es-AR" sz="1600" dirty="0">
              <a:latin typeface="+mj-lt"/>
            </a:endParaRPr>
          </a:p>
        </p:txBody>
      </p:sp>
      <p:sp>
        <p:nvSpPr>
          <p:cNvPr id="26" name="Datos almacenados 25"/>
          <p:cNvSpPr/>
          <p:nvPr/>
        </p:nvSpPr>
        <p:spPr>
          <a:xfrm flipH="1">
            <a:off x="3194501" y="3176145"/>
            <a:ext cx="1756800" cy="694800"/>
          </a:xfrm>
          <a:prstGeom prst="flowChartOnlineStorag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01/07/18</a:t>
            </a:r>
            <a:endParaRPr lang="es-AR" dirty="0"/>
          </a:p>
        </p:txBody>
      </p:sp>
      <p:cxnSp>
        <p:nvCxnSpPr>
          <p:cNvPr id="27" name="Conector recto 26"/>
          <p:cNvCxnSpPr/>
          <p:nvPr/>
        </p:nvCxnSpPr>
        <p:spPr>
          <a:xfrm flipH="1">
            <a:off x="4072033" y="2701716"/>
            <a:ext cx="1737" cy="474429"/>
          </a:xfrm>
          <a:prstGeom prst="line">
            <a:avLst/>
          </a:prstGeom>
          <a:ln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4048852" y="2677667"/>
            <a:ext cx="48098" cy="48098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CuadroTexto 28"/>
          <p:cNvSpPr txBox="1"/>
          <p:nvPr/>
        </p:nvSpPr>
        <p:spPr>
          <a:xfrm>
            <a:off x="2186192" y="1283783"/>
            <a:ext cx="376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7C80"/>
                </a:solidFill>
              </a:rPr>
              <a:t>Balacera al domicilio de </a:t>
            </a:r>
            <a:r>
              <a:rPr lang="es-AR" b="1" dirty="0" err="1" smtClean="0">
                <a:solidFill>
                  <a:srgbClr val="FF7C80"/>
                </a:solidFill>
              </a:rPr>
              <a:t>Quevertoque</a:t>
            </a:r>
            <a:endParaRPr lang="es-AR" b="1" dirty="0">
              <a:solidFill>
                <a:srgbClr val="FF7C80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620688" y="1608317"/>
            <a:ext cx="290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>
                <a:latin typeface="+mj-lt"/>
              </a:rPr>
              <a:t>La casa de </a:t>
            </a:r>
            <a:r>
              <a:rPr lang="es-AR" sz="1600" dirty="0" smtClean="0">
                <a:latin typeface="+mj-lt"/>
              </a:rPr>
              <a:t>Gálvez 5900 vinculada </a:t>
            </a:r>
            <a:r>
              <a:rPr lang="es-AR" sz="1600" dirty="0">
                <a:latin typeface="+mj-lt"/>
              </a:rPr>
              <a:t>a </a:t>
            </a:r>
            <a:r>
              <a:rPr lang="es-AR" sz="1600" dirty="0" smtClean="0">
                <a:latin typeface="+mj-lt"/>
              </a:rPr>
              <a:t>otro </a:t>
            </a:r>
            <a:r>
              <a:rPr lang="es-AR" sz="1600" dirty="0">
                <a:latin typeface="+mj-lt"/>
              </a:rPr>
              <a:t>de los policías que declaró contra Cantero es atacada </a:t>
            </a:r>
          </a:p>
        </p:txBody>
      </p:sp>
      <p:sp>
        <p:nvSpPr>
          <p:cNvPr id="31" name="Datos almacenados 30"/>
          <p:cNvSpPr/>
          <p:nvPr/>
        </p:nvSpPr>
        <p:spPr>
          <a:xfrm flipH="1">
            <a:off x="5163613" y="3176145"/>
            <a:ext cx="1756800" cy="694800"/>
          </a:xfrm>
          <a:prstGeom prst="flowChartOnlineStorag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13/07/18</a:t>
            </a:r>
            <a:endParaRPr lang="es-AR" dirty="0"/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6041145" y="3847996"/>
            <a:ext cx="1737" cy="47442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/>
          <p:cNvSpPr/>
          <p:nvPr/>
        </p:nvSpPr>
        <p:spPr>
          <a:xfrm>
            <a:off x="6017964" y="4298376"/>
            <a:ext cx="48098" cy="4809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CuadroTexto 33"/>
          <p:cNvSpPr txBox="1"/>
          <p:nvPr/>
        </p:nvSpPr>
        <p:spPr>
          <a:xfrm>
            <a:off x="4425970" y="4448518"/>
            <a:ext cx="323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2"/>
                </a:solidFill>
              </a:rPr>
              <a:t>Ataque al padre del Juez </a:t>
            </a:r>
            <a:r>
              <a:rPr lang="es-AR" b="1" dirty="0" err="1" smtClean="0">
                <a:solidFill>
                  <a:schemeClr val="accent2"/>
                </a:solidFill>
              </a:rPr>
              <a:t>Vienna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596439" y="4813616"/>
            <a:ext cx="2889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Los custodios del padre del Juez que llevó adelante la Instrucción contra “Los Monos” son atacados con armas de fuego en Laprida 3676</a:t>
            </a:r>
            <a:endParaRPr lang="es-AR" sz="1600" dirty="0">
              <a:latin typeface="+mj-lt"/>
            </a:endParaRPr>
          </a:p>
        </p:txBody>
      </p:sp>
      <p:sp>
        <p:nvSpPr>
          <p:cNvPr id="36" name="Datos almacenados 35"/>
          <p:cNvSpPr/>
          <p:nvPr/>
        </p:nvSpPr>
        <p:spPr>
          <a:xfrm flipH="1">
            <a:off x="7018104" y="3169575"/>
            <a:ext cx="1756800" cy="694800"/>
          </a:xfrm>
          <a:prstGeom prst="flowChartOnlineStorag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24/07/18</a:t>
            </a:r>
            <a:endParaRPr lang="es-AR" dirty="0"/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7895636" y="2714027"/>
            <a:ext cx="1737" cy="47442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e 37"/>
          <p:cNvSpPr/>
          <p:nvPr/>
        </p:nvSpPr>
        <p:spPr>
          <a:xfrm>
            <a:off x="7872455" y="2689978"/>
            <a:ext cx="48098" cy="4809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CuadroTexto 38"/>
          <p:cNvSpPr txBox="1"/>
          <p:nvPr/>
        </p:nvSpPr>
        <p:spPr>
          <a:xfrm>
            <a:off x="5900588" y="1305226"/>
            <a:ext cx="3990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Sorteo Tribunal de Apelaciones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6089614" y="1609560"/>
            <a:ext cx="3612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Carolina Hernández, Gabriela </a:t>
            </a:r>
            <a:r>
              <a:rPr lang="es-AR" sz="1600" dirty="0" err="1" smtClean="0">
                <a:latin typeface="+mj-lt"/>
              </a:rPr>
              <a:t>Sansó</a:t>
            </a:r>
            <a:r>
              <a:rPr lang="es-AR" sz="1600" dirty="0" smtClean="0">
                <a:latin typeface="+mj-lt"/>
              </a:rPr>
              <a:t> y Bibiana Alonso son escogidas para entender en la apelación de la condena de “Los Monos”</a:t>
            </a:r>
            <a:endParaRPr lang="es-AR" sz="1600" dirty="0">
              <a:latin typeface="+mj-lt"/>
            </a:endParaRPr>
          </a:p>
        </p:txBody>
      </p:sp>
      <p:sp>
        <p:nvSpPr>
          <p:cNvPr id="41" name="Datos almacenados 40"/>
          <p:cNvSpPr/>
          <p:nvPr/>
        </p:nvSpPr>
        <p:spPr>
          <a:xfrm flipH="1">
            <a:off x="8923223" y="3178591"/>
            <a:ext cx="1756800" cy="694800"/>
          </a:xfrm>
          <a:prstGeom prst="flowChartOnlineStora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26/07/18</a:t>
            </a:r>
            <a:endParaRPr lang="es-AR" dirty="0"/>
          </a:p>
        </p:txBody>
      </p:sp>
      <p:cxnSp>
        <p:nvCxnSpPr>
          <p:cNvPr id="42" name="Conector recto 41"/>
          <p:cNvCxnSpPr/>
          <p:nvPr/>
        </p:nvCxnSpPr>
        <p:spPr>
          <a:xfrm flipH="1">
            <a:off x="9800755" y="3862408"/>
            <a:ext cx="1737" cy="474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/>
          <p:cNvSpPr/>
          <p:nvPr/>
        </p:nvSpPr>
        <p:spPr>
          <a:xfrm>
            <a:off x="9777574" y="4312788"/>
            <a:ext cx="48098" cy="4809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CuadroTexto 43"/>
          <p:cNvSpPr txBox="1"/>
          <p:nvPr/>
        </p:nvSpPr>
        <p:spPr>
          <a:xfrm>
            <a:off x="8771720" y="4487269"/>
            <a:ext cx="205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Hecho 4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8249332" y="4813616"/>
            <a:ext cx="31028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el domicilio de calle </a:t>
            </a:r>
            <a:r>
              <a:rPr lang="es-AR" sz="1600" dirty="0" err="1" smtClean="0">
                <a:latin typeface="+mj-lt"/>
              </a:rPr>
              <a:t>Zeballos</a:t>
            </a:r>
            <a:r>
              <a:rPr lang="es-AR" sz="1600" dirty="0" smtClean="0">
                <a:latin typeface="+mj-lt"/>
              </a:rPr>
              <a:t> 2575 vinculado a la Jueza Usandizaga. Son acusados de este hecho Cantero, César y </a:t>
            </a:r>
            <a:r>
              <a:rPr lang="es-AR" sz="1600" dirty="0" err="1" smtClean="0">
                <a:latin typeface="+mj-lt"/>
              </a:rPr>
              <a:t>Uberti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245505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/>
      <p:bldP spid="12" grpId="0"/>
      <p:bldP spid="26" grpId="0" animBg="1"/>
      <p:bldP spid="28" grpId="0" animBg="1"/>
      <p:bldP spid="29" grpId="0"/>
      <p:bldP spid="30" grpId="0"/>
      <p:bldP spid="31" grpId="0" animBg="1"/>
      <p:bldP spid="33" grpId="0" animBg="1"/>
      <p:bldP spid="34" grpId="0"/>
      <p:bldP spid="35" grpId="0"/>
      <p:bldP spid="36" grpId="0" animBg="1"/>
      <p:bldP spid="38" grpId="0" animBg="1"/>
      <p:bldP spid="39" grpId="0"/>
      <p:bldP spid="40" grpId="0"/>
      <p:bldP spid="41" grpId="0" animBg="1"/>
      <p:bldP spid="43" grpId="0" animBg="1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L i n e a  d e  t i e m p o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Datos almacenados 3"/>
          <p:cNvSpPr/>
          <p:nvPr/>
        </p:nvSpPr>
        <p:spPr>
          <a:xfrm flipH="1">
            <a:off x="1276325" y="3176145"/>
            <a:ext cx="1756800" cy="694800"/>
          </a:xfrm>
          <a:prstGeom prst="flowChartOnlineStorag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27/07/18</a:t>
            </a:r>
            <a:endParaRPr lang="es-AR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153857" y="3847996"/>
            <a:ext cx="1737" cy="47442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2130676" y="4298376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909447" y="4448518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Hecho 5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565842" y="4813616"/>
            <a:ext cx="3176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el domicilio de calle Dorrego 1615 vinculado a Usandizaga. Son acusados por este hecho Cantero, César y </a:t>
            </a:r>
            <a:r>
              <a:rPr lang="es-AR" sz="1600" dirty="0" err="1" smtClean="0">
                <a:latin typeface="+mj-lt"/>
              </a:rPr>
              <a:t>Uberti</a:t>
            </a:r>
            <a:r>
              <a:rPr lang="es-AR" sz="1600" dirty="0" smtClean="0">
                <a:latin typeface="+mj-lt"/>
              </a:rPr>
              <a:t> y está condenado </a:t>
            </a:r>
            <a:r>
              <a:rPr lang="es-AR" sz="1600" dirty="0" err="1" smtClean="0">
                <a:latin typeface="+mj-lt"/>
              </a:rPr>
              <a:t>Canavo</a:t>
            </a:r>
            <a:endParaRPr lang="es-AR" sz="1600" dirty="0">
              <a:latin typeface="+mj-lt"/>
            </a:endParaRPr>
          </a:p>
        </p:txBody>
      </p:sp>
      <p:sp>
        <p:nvSpPr>
          <p:cNvPr id="26" name="Datos almacenados 25"/>
          <p:cNvSpPr/>
          <p:nvPr/>
        </p:nvSpPr>
        <p:spPr>
          <a:xfrm flipH="1">
            <a:off x="3194501" y="3176145"/>
            <a:ext cx="1756800" cy="694800"/>
          </a:xfrm>
          <a:prstGeom prst="flowChartOnlineStorag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29/07/18</a:t>
            </a:r>
            <a:endParaRPr lang="es-AR" dirty="0"/>
          </a:p>
        </p:txBody>
      </p:sp>
      <p:cxnSp>
        <p:nvCxnSpPr>
          <p:cNvPr id="27" name="Conector recto 26"/>
          <p:cNvCxnSpPr/>
          <p:nvPr/>
        </p:nvCxnSpPr>
        <p:spPr>
          <a:xfrm flipH="1">
            <a:off x="4072033" y="2701716"/>
            <a:ext cx="1737" cy="474429"/>
          </a:xfrm>
          <a:prstGeom prst="line">
            <a:avLst/>
          </a:prstGeom>
          <a:ln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4048852" y="2677667"/>
            <a:ext cx="48098" cy="48098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CuadroTexto 28"/>
          <p:cNvSpPr txBox="1"/>
          <p:nvPr/>
        </p:nvSpPr>
        <p:spPr>
          <a:xfrm>
            <a:off x="2520232" y="1275930"/>
            <a:ext cx="310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7C80"/>
                </a:solidFill>
              </a:rPr>
              <a:t>Extorsión</a:t>
            </a:r>
            <a:endParaRPr lang="es-AR" b="1" dirty="0">
              <a:solidFill>
                <a:srgbClr val="FF7C80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171638" y="1566528"/>
            <a:ext cx="3800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la casa un ex Prefecto por deudas que su hijo tenía por compra de estupefacientes. Por este hecho es acusada </a:t>
            </a:r>
            <a:r>
              <a:rPr lang="es-AR" sz="1600" dirty="0" err="1" smtClean="0">
                <a:latin typeface="+mj-lt"/>
              </a:rPr>
              <a:t>Uberti</a:t>
            </a:r>
            <a:endParaRPr lang="es-AR" sz="1600" dirty="0">
              <a:latin typeface="+mj-lt"/>
            </a:endParaRPr>
          </a:p>
        </p:txBody>
      </p:sp>
      <p:sp>
        <p:nvSpPr>
          <p:cNvPr id="31" name="Datos almacenados 30"/>
          <p:cNvSpPr/>
          <p:nvPr/>
        </p:nvSpPr>
        <p:spPr>
          <a:xfrm flipH="1">
            <a:off x="5160261" y="3176145"/>
            <a:ext cx="1756800" cy="694800"/>
          </a:xfrm>
          <a:prstGeom prst="flowChartOnlineStorag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04/08/18</a:t>
            </a:r>
            <a:endParaRPr lang="es-AR" dirty="0"/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6037793" y="3847996"/>
            <a:ext cx="1737" cy="47442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/>
          <p:cNvSpPr/>
          <p:nvPr/>
        </p:nvSpPr>
        <p:spPr>
          <a:xfrm>
            <a:off x="6014612" y="4298376"/>
            <a:ext cx="48098" cy="4809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CuadroTexto 33"/>
          <p:cNvSpPr txBox="1"/>
          <p:nvPr/>
        </p:nvSpPr>
        <p:spPr>
          <a:xfrm>
            <a:off x="4617267" y="4448518"/>
            <a:ext cx="2842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2"/>
                </a:solidFill>
              </a:rPr>
              <a:t>Hechos 6 y 7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183157" y="4813616"/>
            <a:ext cx="37679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el domicilio de calle Libertad 370 vinculado a Usandizaga y contra el Centro de Justicia Penal. Son acusados Cantero, César, </a:t>
            </a:r>
            <a:r>
              <a:rPr lang="es-AR" sz="1600" dirty="0" err="1" smtClean="0">
                <a:latin typeface="+mj-lt"/>
              </a:rPr>
              <a:t>Uberti</a:t>
            </a:r>
            <a:r>
              <a:rPr lang="es-AR" sz="1600" dirty="0" smtClean="0">
                <a:latin typeface="+mj-lt"/>
              </a:rPr>
              <a:t>, Daniel “</a:t>
            </a:r>
            <a:r>
              <a:rPr lang="es-AR" sz="1600" dirty="0" err="1" smtClean="0">
                <a:latin typeface="+mj-lt"/>
              </a:rPr>
              <a:t>Teletubi</a:t>
            </a:r>
            <a:r>
              <a:rPr lang="es-AR" sz="1600" dirty="0" smtClean="0">
                <a:latin typeface="+mj-lt"/>
              </a:rPr>
              <a:t>” Delgado y Leandro “Chulo” Olivera. Se encuentra condenado </a:t>
            </a:r>
            <a:r>
              <a:rPr lang="es-AR" sz="1600" dirty="0" err="1" smtClean="0">
                <a:latin typeface="+mj-lt"/>
              </a:rPr>
              <a:t>Canavo</a:t>
            </a:r>
            <a:endParaRPr lang="es-AR" sz="1600" dirty="0">
              <a:latin typeface="+mj-lt"/>
            </a:endParaRPr>
          </a:p>
        </p:txBody>
      </p:sp>
      <p:sp>
        <p:nvSpPr>
          <p:cNvPr id="36" name="Datos almacenados 35"/>
          <p:cNvSpPr/>
          <p:nvPr/>
        </p:nvSpPr>
        <p:spPr>
          <a:xfrm flipH="1">
            <a:off x="6954222" y="3170367"/>
            <a:ext cx="1756800" cy="694800"/>
          </a:xfrm>
          <a:prstGeom prst="flowChartOnlineStorag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05/08/18</a:t>
            </a:r>
            <a:endParaRPr lang="es-AR" dirty="0"/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7831754" y="2714819"/>
            <a:ext cx="1737" cy="47442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e 37"/>
          <p:cNvSpPr/>
          <p:nvPr/>
        </p:nvSpPr>
        <p:spPr>
          <a:xfrm>
            <a:off x="7808573" y="2690770"/>
            <a:ext cx="48098" cy="4809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CuadroTexto 38"/>
          <p:cNvSpPr txBox="1"/>
          <p:nvPr/>
        </p:nvSpPr>
        <p:spPr>
          <a:xfrm>
            <a:off x="6278322" y="1272701"/>
            <a:ext cx="310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Hecho 8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5934624" y="1566528"/>
            <a:ext cx="3794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el domicilio de calle Tarragona 700 bis vinculado a la Jueza de Apelaciones Hernández. Son acusados César y </a:t>
            </a:r>
            <a:r>
              <a:rPr lang="es-AR" sz="1600" dirty="0" err="1" smtClean="0">
                <a:latin typeface="+mj-lt"/>
              </a:rPr>
              <a:t>Uberti</a:t>
            </a:r>
            <a:r>
              <a:rPr lang="es-AR" sz="1600" dirty="0" smtClean="0">
                <a:latin typeface="+mj-lt"/>
              </a:rPr>
              <a:t>. </a:t>
            </a:r>
            <a:r>
              <a:rPr lang="es-AR" sz="1600" dirty="0" err="1" smtClean="0">
                <a:latin typeface="+mj-lt"/>
              </a:rPr>
              <a:t>Canavo</a:t>
            </a:r>
            <a:r>
              <a:rPr lang="es-AR" sz="1600" dirty="0" smtClean="0">
                <a:latin typeface="+mj-lt"/>
              </a:rPr>
              <a:t> condenado</a:t>
            </a:r>
            <a:endParaRPr lang="es-AR" sz="1600" dirty="0">
              <a:latin typeface="+mj-lt"/>
            </a:endParaRPr>
          </a:p>
        </p:txBody>
      </p:sp>
      <p:sp>
        <p:nvSpPr>
          <p:cNvPr id="41" name="Datos almacenados 40"/>
          <p:cNvSpPr/>
          <p:nvPr/>
        </p:nvSpPr>
        <p:spPr>
          <a:xfrm flipH="1">
            <a:off x="8885762" y="3178591"/>
            <a:ext cx="1756800" cy="694800"/>
          </a:xfrm>
          <a:prstGeom prst="flowChartOnlineStora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10/08/18</a:t>
            </a:r>
            <a:endParaRPr lang="es-AR" dirty="0"/>
          </a:p>
        </p:txBody>
      </p:sp>
      <p:cxnSp>
        <p:nvCxnSpPr>
          <p:cNvPr id="42" name="Conector recto 41"/>
          <p:cNvCxnSpPr/>
          <p:nvPr/>
        </p:nvCxnSpPr>
        <p:spPr>
          <a:xfrm flipH="1">
            <a:off x="9763294" y="3862408"/>
            <a:ext cx="1737" cy="474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/>
          <p:cNvSpPr/>
          <p:nvPr/>
        </p:nvSpPr>
        <p:spPr>
          <a:xfrm>
            <a:off x="9740113" y="4312788"/>
            <a:ext cx="48098" cy="4809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CuadroTexto 43"/>
          <p:cNvSpPr txBox="1"/>
          <p:nvPr/>
        </p:nvSpPr>
        <p:spPr>
          <a:xfrm>
            <a:off x="8734259" y="4487269"/>
            <a:ext cx="205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Hecho 9</a:t>
            </a:r>
            <a:endParaRPr lang="es-AR" b="1" dirty="0">
              <a:solidFill>
                <a:srgbClr val="C00000"/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8006921" y="4819842"/>
            <a:ext cx="35127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el domicilio de calle Buenos Aires 1743 vinculado a Usandizaga. Son acusados de este hecho Cantero, César, </a:t>
            </a:r>
            <a:r>
              <a:rPr lang="es-AR" sz="1600" dirty="0" err="1" smtClean="0">
                <a:latin typeface="+mj-lt"/>
              </a:rPr>
              <a:t>Uberti</a:t>
            </a:r>
            <a:r>
              <a:rPr lang="es-AR" sz="1600" dirty="0" smtClean="0">
                <a:latin typeface="+mj-lt"/>
              </a:rPr>
              <a:t>, Delgado y Olivera. </a:t>
            </a:r>
            <a:r>
              <a:rPr lang="es-AR" sz="1600" dirty="0" err="1" smtClean="0">
                <a:latin typeface="+mj-lt"/>
              </a:rPr>
              <a:t>Canavo</a:t>
            </a:r>
            <a:r>
              <a:rPr lang="es-AR" sz="1600" dirty="0" smtClean="0">
                <a:latin typeface="+mj-lt"/>
              </a:rPr>
              <a:t> está condenado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71003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/>
      <p:bldP spid="12" grpId="0"/>
      <p:bldP spid="26" grpId="0" animBg="1"/>
      <p:bldP spid="28" grpId="0" animBg="1"/>
      <p:bldP spid="29" grpId="0"/>
      <p:bldP spid="30" grpId="0"/>
      <p:bldP spid="31" grpId="0" animBg="1"/>
      <p:bldP spid="33" grpId="0" animBg="1"/>
      <p:bldP spid="34" grpId="0"/>
      <p:bldP spid="35" grpId="0"/>
      <p:bldP spid="36" grpId="0" animBg="1"/>
      <p:bldP spid="38" grpId="0" animBg="1"/>
      <p:bldP spid="39" grpId="0"/>
      <p:bldP spid="40" grpId="0"/>
      <p:bldP spid="41" grpId="0" animBg="1"/>
      <p:bldP spid="43" grpId="0" animBg="1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L i n e a  d e  t i e m p o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Datos almacenados 3"/>
          <p:cNvSpPr/>
          <p:nvPr/>
        </p:nvSpPr>
        <p:spPr>
          <a:xfrm flipH="1">
            <a:off x="1253691" y="3176145"/>
            <a:ext cx="1756800" cy="694800"/>
          </a:xfrm>
          <a:prstGeom prst="flowChartOnlineStorag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13/08/18</a:t>
            </a:r>
            <a:endParaRPr lang="es-AR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131223" y="3847996"/>
            <a:ext cx="1737" cy="47442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2108042" y="4298376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886813" y="4448518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Hecho 10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597971" y="4810325"/>
            <a:ext cx="30665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el domicilio de calle San Luis 1451 vinculado a la Jueza de Apelaciones </a:t>
            </a:r>
            <a:r>
              <a:rPr lang="es-AR" sz="1600" dirty="0" err="1" smtClean="0">
                <a:latin typeface="+mj-lt"/>
              </a:rPr>
              <a:t>Sansó</a:t>
            </a:r>
            <a:r>
              <a:rPr lang="es-AR" sz="1600" dirty="0" smtClean="0">
                <a:latin typeface="+mj-lt"/>
              </a:rPr>
              <a:t>. Son acusados por este hecho César y </a:t>
            </a:r>
            <a:r>
              <a:rPr lang="es-AR" sz="1600" dirty="0" err="1" smtClean="0">
                <a:latin typeface="+mj-lt"/>
              </a:rPr>
              <a:t>Uberti</a:t>
            </a:r>
            <a:endParaRPr lang="es-AR" sz="1600" dirty="0">
              <a:latin typeface="+mj-lt"/>
            </a:endParaRPr>
          </a:p>
        </p:txBody>
      </p:sp>
      <p:sp>
        <p:nvSpPr>
          <p:cNvPr id="26" name="Datos almacenados 25"/>
          <p:cNvSpPr/>
          <p:nvPr/>
        </p:nvSpPr>
        <p:spPr>
          <a:xfrm flipH="1">
            <a:off x="3194500" y="3176145"/>
            <a:ext cx="1756800" cy="694800"/>
          </a:xfrm>
          <a:prstGeom prst="flowChartOnlineStorag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14/08/18</a:t>
            </a:r>
            <a:endParaRPr lang="es-AR" dirty="0"/>
          </a:p>
        </p:txBody>
      </p:sp>
      <p:cxnSp>
        <p:nvCxnSpPr>
          <p:cNvPr id="27" name="Conector recto 26"/>
          <p:cNvCxnSpPr/>
          <p:nvPr/>
        </p:nvCxnSpPr>
        <p:spPr>
          <a:xfrm flipH="1">
            <a:off x="4072032" y="2701716"/>
            <a:ext cx="1737" cy="474429"/>
          </a:xfrm>
          <a:prstGeom prst="line">
            <a:avLst/>
          </a:prstGeom>
          <a:ln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4048851" y="2677667"/>
            <a:ext cx="48098" cy="48098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CuadroTexto 28"/>
          <p:cNvSpPr txBox="1"/>
          <p:nvPr/>
        </p:nvSpPr>
        <p:spPr>
          <a:xfrm>
            <a:off x="2520231" y="1275930"/>
            <a:ext cx="3105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7C80"/>
                </a:solidFill>
              </a:rPr>
              <a:t>Hecho 11</a:t>
            </a:r>
            <a:endParaRPr lang="es-AR" b="1" dirty="0">
              <a:solidFill>
                <a:srgbClr val="FF7C80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218538" y="1600449"/>
            <a:ext cx="36978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Disparan contra la sede del MPA de calle Montevideo 1968. Se acusa por este hecho a César, </a:t>
            </a:r>
            <a:r>
              <a:rPr lang="es-AR" sz="1600" dirty="0" err="1" smtClean="0">
                <a:latin typeface="+mj-lt"/>
              </a:rPr>
              <a:t>Uberti</a:t>
            </a:r>
            <a:r>
              <a:rPr lang="es-AR" sz="1600" dirty="0">
                <a:latin typeface="+mj-lt"/>
              </a:rPr>
              <a:t> </a:t>
            </a:r>
            <a:r>
              <a:rPr lang="es-AR" sz="1600" dirty="0" smtClean="0">
                <a:latin typeface="+mj-lt"/>
              </a:rPr>
              <a:t>y Leonel Fernández. José Alberto Castillo está condenado</a:t>
            </a:r>
            <a:endParaRPr lang="es-AR" sz="1600" dirty="0">
              <a:latin typeface="+mj-lt"/>
            </a:endParaRPr>
          </a:p>
        </p:txBody>
      </p:sp>
      <p:sp>
        <p:nvSpPr>
          <p:cNvPr id="31" name="Datos almacenados 30"/>
          <p:cNvSpPr/>
          <p:nvPr/>
        </p:nvSpPr>
        <p:spPr>
          <a:xfrm flipH="1">
            <a:off x="5110027" y="3167608"/>
            <a:ext cx="1756800" cy="694800"/>
          </a:xfrm>
          <a:prstGeom prst="flowChartOnlineStorag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22/08/18</a:t>
            </a:r>
            <a:endParaRPr lang="es-AR" dirty="0"/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5987559" y="3839459"/>
            <a:ext cx="1737" cy="47442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/>
          <p:cNvSpPr/>
          <p:nvPr/>
        </p:nvSpPr>
        <p:spPr>
          <a:xfrm>
            <a:off x="5964378" y="4289839"/>
            <a:ext cx="48098" cy="4809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4" name="CuadroTexto 33"/>
          <p:cNvSpPr txBox="1"/>
          <p:nvPr/>
        </p:nvSpPr>
        <p:spPr>
          <a:xfrm>
            <a:off x="3964976" y="4440993"/>
            <a:ext cx="4045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2"/>
                </a:solidFill>
              </a:rPr>
              <a:t>Detención de Leonel y Matías Fernández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487825" y="4810325"/>
            <a:ext cx="2977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Los hermanos Fernández son detenidos por haber llevado a cabo el atentado contra el MPA del 14 de agosto</a:t>
            </a:r>
            <a:endParaRPr lang="es-AR" sz="1600" dirty="0">
              <a:latin typeface="+mj-lt"/>
            </a:endParaRPr>
          </a:p>
        </p:txBody>
      </p:sp>
      <p:sp>
        <p:nvSpPr>
          <p:cNvPr id="36" name="Datos almacenados 35"/>
          <p:cNvSpPr/>
          <p:nvPr/>
        </p:nvSpPr>
        <p:spPr>
          <a:xfrm flipH="1">
            <a:off x="6954222" y="3170367"/>
            <a:ext cx="1756800" cy="694800"/>
          </a:xfrm>
          <a:prstGeom prst="flowChartOnlineStorag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26/08/18</a:t>
            </a:r>
            <a:endParaRPr lang="es-AR" dirty="0"/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7831754" y="2714819"/>
            <a:ext cx="1737" cy="47442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e 37"/>
          <p:cNvSpPr/>
          <p:nvPr/>
        </p:nvSpPr>
        <p:spPr>
          <a:xfrm>
            <a:off x="7808573" y="2690770"/>
            <a:ext cx="48098" cy="4809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CuadroTexto 38"/>
          <p:cNvSpPr txBox="1"/>
          <p:nvPr/>
        </p:nvSpPr>
        <p:spPr>
          <a:xfrm>
            <a:off x="6278641" y="1295581"/>
            <a:ext cx="310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Hecho 12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5723939" y="1592859"/>
            <a:ext cx="42156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>
                <a:latin typeface="+mj-lt"/>
              </a:rPr>
              <a:t>Lanzan una granada de gas lacrimógeno </a:t>
            </a:r>
            <a:r>
              <a:rPr lang="es-AR" sz="1600" dirty="0" smtClean="0">
                <a:latin typeface="+mj-lt"/>
              </a:rPr>
              <a:t>en </a:t>
            </a:r>
            <a:r>
              <a:rPr lang="es-AR" sz="1600" dirty="0">
                <a:latin typeface="+mj-lt"/>
              </a:rPr>
              <a:t>la sede de </a:t>
            </a:r>
            <a:r>
              <a:rPr lang="es-AR" sz="1600" dirty="0" smtClean="0">
                <a:latin typeface="+mj-lt"/>
              </a:rPr>
              <a:t>la PDI </a:t>
            </a:r>
            <a:r>
              <a:rPr lang="es-AR" sz="1600" dirty="0">
                <a:latin typeface="+mj-lt"/>
              </a:rPr>
              <a:t>en Lamadrid al 500 bis. Son acusados </a:t>
            </a:r>
            <a:r>
              <a:rPr lang="es-AR" sz="1600" dirty="0" err="1" smtClean="0">
                <a:latin typeface="+mj-lt"/>
              </a:rPr>
              <a:t>Uberti</a:t>
            </a:r>
            <a:r>
              <a:rPr lang="es-AR" sz="1600" dirty="0" smtClean="0">
                <a:latin typeface="+mj-lt"/>
              </a:rPr>
              <a:t> </a:t>
            </a:r>
            <a:r>
              <a:rPr lang="es-AR" sz="1600" dirty="0">
                <a:latin typeface="+mj-lt"/>
              </a:rPr>
              <a:t>y Damián “Tito” Chávez. Se encuentra condenada Aldana </a:t>
            </a:r>
            <a:r>
              <a:rPr lang="es-AR" sz="1600" dirty="0" err="1">
                <a:latin typeface="+mj-lt"/>
              </a:rPr>
              <a:t>Mazzeo</a:t>
            </a:r>
            <a:endParaRPr lang="es-AR" sz="1600" dirty="0">
              <a:latin typeface="+mj-lt"/>
            </a:endParaRPr>
          </a:p>
        </p:txBody>
      </p:sp>
      <p:sp>
        <p:nvSpPr>
          <p:cNvPr id="41" name="Datos almacenados 40"/>
          <p:cNvSpPr/>
          <p:nvPr/>
        </p:nvSpPr>
        <p:spPr>
          <a:xfrm flipH="1">
            <a:off x="8768068" y="3178591"/>
            <a:ext cx="1756800" cy="694800"/>
          </a:xfrm>
          <a:prstGeom prst="flowChartOnlineStorag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11/09/18</a:t>
            </a:r>
            <a:endParaRPr lang="es-AR" dirty="0"/>
          </a:p>
        </p:txBody>
      </p:sp>
      <p:cxnSp>
        <p:nvCxnSpPr>
          <p:cNvPr id="42" name="Conector recto 41"/>
          <p:cNvCxnSpPr/>
          <p:nvPr/>
        </p:nvCxnSpPr>
        <p:spPr>
          <a:xfrm flipH="1">
            <a:off x="9645600" y="3862408"/>
            <a:ext cx="1737" cy="47442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/>
          <p:cNvSpPr/>
          <p:nvPr/>
        </p:nvSpPr>
        <p:spPr>
          <a:xfrm>
            <a:off x="9622419" y="4312788"/>
            <a:ext cx="48098" cy="4809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4" name="CuadroTexto 43"/>
          <p:cNvSpPr txBox="1"/>
          <p:nvPr/>
        </p:nvSpPr>
        <p:spPr>
          <a:xfrm>
            <a:off x="8281498" y="4448518"/>
            <a:ext cx="272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C00000"/>
                </a:solidFill>
              </a:rPr>
              <a:t>Tenencia de </a:t>
            </a:r>
            <a:r>
              <a:rPr lang="es-AR" b="1" dirty="0" smtClean="0">
                <a:solidFill>
                  <a:srgbClr val="C00000"/>
                </a:solidFill>
              </a:rPr>
              <a:t>arma </a:t>
            </a:r>
            <a:r>
              <a:rPr lang="es-AR" b="1" dirty="0">
                <a:solidFill>
                  <a:srgbClr val="C00000"/>
                </a:solidFill>
              </a:rPr>
              <a:t>de fuego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7949630" y="4810325"/>
            <a:ext cx="3391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>
                <a:latin typeface="+mj-lt"/>
              </a:rPr>
              <a:t>Se allanan los domicilios de calle Winter 3891 P° 3 y </a:t>
            </a:r>
            <a:r>
              <a:rPr lang="es-AR" sz="1600" dirty="0" err="1">
                <a:latin typeface="+mj-lt"/>
              </a:rPr>
              <a:t>Pje</a:t>
            </a:r>
            <a:r>
              <a:rPr lang="es-AR" sz="1600" dirty="0">
                <a:latin typeface="+mj-lt"/>
              </a:rPr>
              <a:t>. </a:t>
            </a:r>
            <a:r>
              <a:rPr lang="es-AR" sz="1600" dirty="0" err="1">
                <a:latin typeface="+mj-lt"/>
              </a:rPr>
              <a:t>Lett</a:t>
            </a:r>
            <a:r>
              <a:rPr lang="es-AR" sz="1600" dirty="0">
                <a:latin typeface="+mj-lt"/>
              </a:rPr>
              <a:t> 4242. </a:t>
            </a:r>
            <a:r>
              <a:rPr lang="es-AR" sz="1600" dirty="0" smtClean="0">
                <a:latin typeface="+mj-lt"/>
              </a:rPr>
              <a:t>En el primero se </a:t>
            </a:r>
            <a:r>
              <a:rPr lang="es-AR" sz="1600" dirty="0">
                <a:latin typeface="+mj-lt"/>
              </a:rPr>
              <a:t>detiene a </a:t>
            </a:r>
            <a:r>
              <a:rPr lang="es-AR" sz="1600" dirty="0" err="1">
                <a:latin typeface="+mj-lt"/>
              </a:rPr>
              <a:t>Uberti</a:t>
            </a:r>
            <a:r>
              <a:rPr lang="es-AR" sz="1600" dirty="0">
                <a:latin typeface="+mj-lt"/>
              </a:rPr>
              <a:t> y a César </a:t>
            </a:r>
            <a:r>
              <a:rPr lang="es-AR" sz="1600" dirty="0" smtClean="0">
                <a:latin typeface="+mj-lt"/>
              </a:rPr>
              <a:t>y en el restante </a:t>
            </a:r>
            <a:r>
              <a:rPr lang="es-AR" sz="1600" dirty="0">
                <a:latin typeface="+mj-lt"/>
              </a:rPr>
              <a:t>se </a:t>
            </a:r>
            <a:r>
              <a:rPr lang="es-AR" sz="1600" dirty="0" smtClean="0">
                <a:latin typeface="+mj-lt"/>
              </a:rPr>
              <a:t>secuestra </a:t>
            </a:r>
            <a:r>
              <a:rPr lang="es-AR" sz="1600" dirty="0">
                <a:latin typeface="+mj-lt"/>
              </a:rPr>
              <a:t>una arma de fuego </a:t>
            </a:r>
            <a:r>
              <a:rPr lang="es-AR" sz="1600" dirty="0" smtClean="0">
                <a:latin typeface="+mj-lt"/>
              </a:rPr>
              <a:t>calibre </a:t>
            </a:r>
            <a:r>
              <a:rPr lang="es-AR" sz="1600" dirty="0">
                <a:latin typeface="+mj-lt"/>
              </a:rPr>
              <a:t>9mm</a:t>
            </a: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</p:spTree>
    <p:extLst>
      <p:ext uri="{BB962C8B-B14F-4D97-AF65-F5344CB8AC3E}">
        <p14:creationId xmlns:p14="http://schemas.microsoft.com/office/powerpoint/2010/main" val="426808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/>
      <p:bldP spid="12" grpId="0"/>
      <p:bldP spid="26" grpId="0" animBg="1"/>
      <p:bldP spid="28" grpId="0" animBg="1"/>
      <p:bldP spid="29" grpId="0"/>
      <p:bldP spid="30" grpId="0"/>
      <p:bldP spid="31" grpId="0" animBg="1"/>
      <p:bldP spid="33" grpId="0" animBg="1"/>
      <p:bldP spid="34" grpId="0"/>
      <p:bldP spid="35" grpId="0"/>
      <p:bldP spid="36" grpId="0" animBg="1"/>
      <p:bldP spid="38" grpId="0" animBg="1"/>
      <p:bldP spid="39" grpId="0"/>
      <p:bldP spid="40" grpId="0"/>
      <p:bldP spid="41" grpId="0" animBg="1"/>
      <p:bldP spid="43" grpId="0" animBg="1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PENAS SOLICITADAS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6098641" y="2071551"/>
            <a:ext cx="1737" cy="47442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6074591" y="2532446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348541" y="2732551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24 años de prisión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112624" y="3198394"/>
            <a:ext cx="3984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>
                <a:latin typeface="+mj-lt"/>
              </a:rPr>
              <a:t> </a:t>
            </a:r>
            <a:r>
              <a:rPr lang="es-AR" sz="1600" dirty="0" smtClean="0">
                <a:latin typeface="+mj-lt"/>
              </a:rPr>
              <a:t>Amenazas </a:t>
            </a:r>
            <a:r>
              <a:rPr lang="es-AR" sz="1600" dirty="0">
                <a:latin typeface="+mj-lt"/>
              </a:rPr>
              <a:t>coactivas agravadas por ser anónimas, por la utilización de un arma de fuego, y por tener como propósito alguna medida o concesión de un miembro del poder público en concurso ideal con daño </a:t>
            </a:r>
            <a:r>
              <a:rPr lang="es-AR" sz="1600" dirty="0" smtClean="0">
                <a:latin typeface="+mj-lt"/>
              </a:rPr>
              <a:t>calificado.</a:t>
            </a:r>
          </a:p>
          <a:p>
            <a:pPr algn="ctr"/>
            <a:r>
              <a:rPr lang="es-AR" sz="1600" dirty="0" smtClean="0">
                <a:latin typeface="+mj-lt"/>
              </a:rPr>
              <a:t>Siete hechos en concurso real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7" name="Terminador 6"/>
          <p:cNvSpPr/>
          <p:nvPr/>
        </p:nvSpPr>
        <p:spPr>
          <a:xfrm>
            <a:off x="4327333" y="1154117"/>
            <a:ext cx="3465440" cy="967665"/>
          </a:xfrm>
          <a:prstGeom prst="flowChartTermina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ARIEL MAXIMO CANTERO</a:t>
            </a:r>
            <a:endParaRPr lang="es-AR" sz="2400" dirty="0"/>
          </a:p>
        </p:txBody>
      </p:sp>
      <p:cxnSp>
        <p:nvCxnSpPr>
          <p:cNvPr id="9" name="Conector curvado 8"/>
          <p:cNvCxnSpPr/>
          <p:nvPr/>
        </p:nvCxnSpPr>
        <p:spPr>
          <a:xfrm rot="10800000" flipV="1">
            <a:off x="1593819" y="1598297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1569770" y="2516842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CuadroTexto 47"/>
          <p:cNvSpPr txBox="1"/>
          <p:nvPr/>
        </p:nvSpPr>
        <p:spPr>
          <a:xfrm>
            <a:off x="4853362" y="2732551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Instigador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9096546" y="2732551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70C0"/>
                </a:solidFill>
              </a:rPr>
              <a:t>Hechos</a:t>
            </a: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79" name="Elipse 78"/>
          <p:cNvSpPr/>
          <p:nvPr/>
        </p:nvSpPr>
        <p:spPr>
          <a:xfrm>
            <a:off x="10317775" y="2516842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0" name="Conector curvado 79"/>
          <p:cNvCxnSpPr/>
          <p:nvPr/>
        </p:nvCxnSpPr>
        <p:spPr>
          <a:xfrm rot="10800000" flipH="1" flipV="1">
            <a:off x="7327989" y="1611582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Elipse 102"/>
          <p:cNvSpPr/>
          <p:nvPr/>
        </p:nvSpPr>
        <p:spPr>
          <a:xfrm>
            <a:off x="9291396" y="3342713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2" name="CuadroTexto 21"/>
          <p:cNvSpPr txBox="1"/>
          <p:nvPr/>
        </p:nvSpPr>
        <p:spPr>
          <a:xfrm>
            <a:off x="9406257" y="3198394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Montevideo 1040</a:t>
            </a:r>
            <a:endParaRPr lang="es-AR" sz="1600" dirty="0">
              <a:latin typeface="+mj-lt"/>
            </a:endParaRPr>
          </a:p>
        </p:txBody>
      </p:sp>
      <p:sp>
        <p:nvSpPr>
          <p:cNvPr id="104" name="Elipse 103"/>
          <p:cNvSpPr/>
          <p:nvPr/>
        </p:nvSpPr>
        <p:spPr>
          <a:xfrm>
            <a:off x="9294552" y="3775956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5" name="CuadroTexto 104"/>
          <p:cNvSpPr txBox="1"/>
          <p:nvPr/>
        </p:nvSpPr>
        <p:spPr>
          <a:xfrm>
            <a:off x="9406257" y="3633459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Italia 2118</a:t>
            </a:r>
            <a:endParaRPr lang="es-AR" sz="1600" dirty="0">
              <a:latin typeface="+mj-lt"/>
            </a:endParaRPr>
          </a:p>
        </p:txBody>
      </p:sp>
      <p:sp>
        <p:nvSpPr>
          <p:cNvPr id="106" name="Elipse 105"/>
          <p:cNvSpPr/>
          <p:nvPr/>
        </p:nvSpPr>
        <p:spPr>
          <a:xfrm>
            <a:off x="9291396" y="4211021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7" name="CuadroTexto 106"/>
          <p:cNvSpPr txBox="1"/>
          <p:nvPr/>
        </p:nvSpPr>
        <p:spPr>
          <a:xfrm>
            <a:off x="9406257" y="4065793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err="1" smtClean="0">
                <a:latin typeface="+mj-lt"/>
              </a:rPr>
              <a:t>Zeballos</a:t>
            </a:r>
            <a:r>
              <a:rPr lang="es-AR" sz="1600" dirty="0" smtClean="0">
                <a:latin typeface="+mj-lt"/>
              </a:rPr>
              <a:t> 2575</a:t>
            </a:r>
            <a:endParaRPr lang="es-AR" sz="1600" dirty="0">
              <a:latin typeface="+mj-lt"/>
            </a:endParaRPr>
          </a:p>
        </p:txBody>
      </p:sp>
      <p:sp>
        <p:nvSpPr>
          <p:cNvPr id="108" name="Elipse 107"/>
          <p:cNvSpPr/>
          <p:nvPr/>
        </p:nvSpPr>
        <p:spPr>
          <a:xfrm>
            <a:off x="9286141" y="4643355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9" name="CuadroTexto 108"/>
          <p:cNvSpPr txBox="1"/>
          <p:nvPr/>
        </p:nvSpPr>
        <p:spPr>
          <a:xfrm>
            <a:off x="9406257" y="4498127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Dorrego 1615</a:t>
            </a:r>
            <a:endParaRPr lang="es-AR" sz="1600" dirty="0">
              <a:latin typeface="+mj-lt"/>
            </a:endParaRPr>
          </a:p>
        </p:txBody>
      </p:sp>
      <p:sp>
        <p:nvSpPr>
          <p:cNvPr id="110" name="Elipse 109"/>
          <p:cNvSpPr/>
          <p:nvPr/>
        </p:nvSpPr>
        <p:spPr>
          <a:xfrm>
            <a:off x="9291358" y="5075689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1" name="CuadroTexto 110"/>
          <p:cNvSpPr txBox="1"/>
          <p:nvPr/>
        </p:nvSpPr>
        <p:spPr>
          <a:xfrm>
            <a:off x="9406257" y="4930461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Libertad 370</a:t>
            </a:r>
            <a:endParaRPr lang="es-AR" sz="1600" dirty="0">
              <a:latin typeface="+mj-lt"/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9297708" y="5509372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3" name="CuadroTexto 112"/>
          <p:cNvSpPr txBox="1"/>
          <p:nvPr/>
        </p:nvSpPr>
        <p:spPr>
          <a:xfrm>
            <a:off x="9406256" y="5362795"/>
            <a:ext cx="2314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Centro de Justicia Penal</a:t>
            </a:r>
            <a:endParaRPr lang="es-AR" sz="1600" dirty="0">
              <a:latin typeface="+mj-lt"/>
            </a:endParaRPr>
          </a:p>
        </p:txBody>
      </p:sp>
      <p:sp>
        <p:nvSpPr>
          <p:cNvPr id="114" name="Elipse 113"/>
          <p:cNvSpPr/>
          <p:nvPr/>
        </p:nvSpPr>
        <p:spPr>
          <a:xfrm>
            <a:off x="9289297" y="5940357"/>
            <a:ext cx="48098" cy="4809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5" name="CuadroTexto 114"/>
          <p:cNvSpPr txBox="1"/>
          <p:nvPr/>
        </p:nvSpPr>
        <p:spPr>
          <a:xfrm>
            <a:off x="9406257" y="5795129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Buenos Aires 1743</a:t>
            </a:r>
            <a:endParaRPr lang="es-A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356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7500"/>
                            </p:stCondLst>
                            <p:childTnLst>
                              <p:par>
                                <p:cTn id="1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8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7" grpId="1" animBg="1"/>
      <p:bldP spid="47" grpId="0" animBg="1"/>
      <p:bldP spid="48" grpId="0"/>
      <p:bldP spid="50" grpId="0"/>
      <p:bldP spid="79" grpId="0" animBg="1"/>
      <p:bldP spid="103" grpId="0" animBg="1"/>
      <p:bldP spid="22" grpId="0"/>
      <p:bldP spid="104" grpId="0" animBg="1"/>
      <p:bldP spid="105" grpId="0"/>
      <p:bldP spid="106" grpId="0" animBg="1"/>
      <p:bldP spid="107" grpId="0"/>
      <p:bldP spid="108" grpId="0" animBg="1"/>
      <p:bldP spid="109" grpId="0"/>
      <p:bldP spid="110" grpId="0" animBg="1"/>
      <p:bldP spid="111" grpId="0"/>
      <p:bldP spid="112" grpId="0" animBg="1"/>
      <p:bldP spid="113" grpId="0"/>
      <p:bldP spid="114" grpId="0" animBg="1"/>
      <p:bldP spid="1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PENAS SOLICITADAS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6087850" y="1882502"/>
            <a:ext cx="1737" cy="474429"/>
          </a:xfrm>
          <a:prstGeom prst="line">
            <a:avLst/>
          </a:prstGeom>
          <a:ln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6063801" y="2313150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-91212" y="2409886"/>
            <a:ext cx="339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7C80"/>
                </a:solidFill>
              </a:rPr>
              <a:t>24 años de prisión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623782" y="2930211"/>
            <a:ext cx="492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>
                <a:latin typeface="+mj-lt"/>
              </a:rPr>
              <a:t> </a:t>
            </a:r>
            <a:r>
              <a:rPr lang="es-AR" sz="1600" dirty="0" smtClean="0">
                <a:latin typeface="+mj-lt"/>
              </a:rPr>
              <a:t>Amenazas </a:t>
            </a:r>
            <a:r>
              <a:rPr lang="es-AR" sz="1600" dirty="0">
                <a:latin typeface="+mj-lt"/>
              </a:rPr>
              <a:t>coactivas agravadas por ser anónimas, por la utilización de un arma de fuego, y por tener como propósito alguna medida o concesión de un miembro del poder público en concurso ideal con daño </a:t>
            </a:r>
            <a:r>
              <a:rPr lang="es-AR" sz="1600" dirty="0" smtClean="0">
                <a:latin typeface="+mj-lt"/>
              </a:rPr>
              <a:t>calificado.</a:t>
            </a:r>
          </a:p>
          <a:p>
            <a:pPr algn="ctr"/>
            <a:r>
              <a:rPr lang="es-AR" sz="1600" dirty="0" smtClean="0">
                <a:latin typeface="+mj-lt"/>
              </a:rPr>
              <a:t>Diez hechos en concurso real. Dos de ellos a su vez agravados por la participación de un menor de edad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7" name="Terminador 6"/>
          <p:cNvSpPr/>
          <p:nvPr/>
        </p:nvSpPr>
        <p:spPr>
          <a:xfrm>
            <a:off x="4318280" y="1099797"/>
            <a:ext cx="3465440" cy="967665"/>
          </a:xfrm>
          <a:prstGeom prst="flowChartTerminator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LUCIA ESTEFANIA UBERTI</a:t>
            </a:r>
            <a:endParaRPr lang="es-AR" sz="2400" dirty="0"/>
          </a:p>
        </p:txBody>
      </p:sp>
      <p:cxnSp>
        <p:nvCxnSpPr>
          <p:cNvPr id="9" name="Conector curvado 8"/>
          <p:cNvCxnSpPr/>
          <p:nvPr/>
        </p:nvCxnSpPr>
        <p:spPr>
          <a:xfrm rot="10800000" flipV="1">
            <a:off x="1608815" y="1355539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1582264" y="2257769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CuadroTexto 47"/>
          <p:cNvSpPr txBox="1"/>
          <p:nvPr/>
        </p:nvSpPr>
        <p:spPr>
          <a:xfrm>
            <a:off x="4495289" y="2409886"/>
            <a:ext cx="3185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7C80"/>
                </a:solidFill>
              </a:rPr>
              <a:t>Instigadora y partícipe primaria</a:t>
            </a:r>
            <a:endParaRPr lang="es-AR" b="1" dirty="0">
              <a:solidFill>
                <a:srgbClr val="FF7C8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9047066" y="2409886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7C80"/>
                </a:solidFill>
              </a:rPr>
              <a:t>Hechos</a:t>
            </a:r>
            <a:endParaRPr lang="es-AR" b="1" dirty="0">
              <a:solidFill>
                <a:srgbClr val="FF7C80"/>
              </a:solidFill>
            </a:endParaRPr>
          </a:p>
        </p:txBody>
      </p:sp>
      <p:sp>
        <p:nvSpPr>
          <p:cNvPr id="79" name="Elipse 78"/>
          <p:cNvSpPr/>
          <p:nvPr/>
        </p:nvSpPr>
        <p:spPr>
          <a:xfrm>
            <a:off x="10268295" y="2305867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0" name="Conector curvado 79"/>
          <p:cNvCxnSpPr/>
          <p:nvPr/>
        </p:nvCxnSpPr>
        <p:spPr>
          <a:xfrm rot="10800000" flipH="1" flipV="1">
            <a:off x="7279414" y="1384688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3729659" y="5455923"/>
            <a:ext cx="4716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Tenencia ilegítima de arma de fuego de guerra, en carácter de autora</a:t>
            </a:r>
            <a:endParaRPr lang="es-AR" sz="1600" dirty="0">
              <a:latin typeface="+mj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729659" y="4650864"/>
            <a:ext cx="4716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Extorsión </a:t>
            </a:r>
            <a:r>
              <a:rPr lang="es-AR" sz="1600" dirty="0">
                <a:latin typeface="+mj-lt"/>
              </a:rPr>
              <a:t>agravada por el empleo de arma de fuego y por la participación de un menor de edad </a:t>
            </a:r>
          </a:p>
        </p:txBody>
      </p:sp>
      <p:sp>
        <p:nvSpPr>
          <p:cNvPr id="49" name="Elipse 48"/>
          <p:cNvSpPr/>
          <p:nvPr/>
        </p:nvSpPr>
        <p:spPr>
          <a:xfrm>
            <a:off x="9556818" y="3042788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1" name="CuadroTexto 50"/>
          <p:cNvSpPr txBox="1"/>
          <p:nvPr/>
        </p:nvSpPr>
        <p:spPr>
          <a:xfrm>
            <a:off x="9663332" y="2900291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err="1" smtClean="0">
                <a:latin typeface="+mj-lt"/>
              </a:rPr>
              <a:t>Braile</a:t>
            </a:r>
            <a:r>
              <a:rPr lang="es-AR" sz="1600" dirty="0" smtClean="0">
                <a:latin typeface="+mj-lt"/>
              </a:rPr>
              <a:t> 1402</a:t>
            </a:r>
            <a:endParaRPr lang="es-AR" sz="1600" dirty="0">
              <a:latin typeface="+mj-lt"/>
            </a:endParaRPr>
          </a:p>
        </p:txBody>
      </p:sp>
      <p:sp>
        <p:nvSpPr>
          <p:cNvPr id="52" name="Elipse 51"/>
          <p:cNvSpPr/>
          <p:nvPr/>
        </p:nvSpPr>
        <p:spPr>
          <a:xfrm>
            <a:off x="9556818" y="3419794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3" name="CuadroTexto 52"/>
          <p:cNvSpPr txBox="1"/>
          <p:nvPr/>
        </p:nvSpPr>
        <p:spPr>
          <a:xfrm>
            <a:off x="9666488" y="3274566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err="1" smtClean="0">
                <a:latin typeface="+mj-lt"/>
              </a:rPr>
              <a:t>Zeballos</a:t>
            </a:r>
            <a:r>
              <a:rPr lang="es-AR" sz="1600" dirty="0" smtClean="0">
                <a:latin typeface="+mj-lt"/>
              </a:rPr>
              <a:t> 2575</a:t>
            </a:r>
            <a:endParaRPr lang="es-AR" sz="1600" dirty="0">
              <a:latin typeface="+mj-lt"/>
            </a:endParaRPr>
          </a:p>
        </p:txBody>
      </p:sp>
      <p:sp>
        <p:nvSpPr>
          <p:cNvPr id="54" name="Elipse 53"/>
          <p:cNvSpPr/>
          <p:nvPr/>
        </p:nvSpPr>
        <p:spPr>
          <a:xfrm>
            <a:off x="9556818" y="3814308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CuadroTexto 54"/>
          <p:cNvSpPr txBox="1"/>
          <p:nvPr/>
        </p:nvSpPr>
        <p:spPr>
          <a:xfrm>
            <a:off x="9671743" y="3669080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Dorrego 1615</a:t>
            </a:r>
            <a:endParaRPr lang="es-AR" sz="1600" dirty="0">
              <a:latin typeface="+mj-lt"/>
            </a:endParaRPr>
          </a:p>
        </p:txBody>
      </p:sp>
      <p:sp>
        <p:nvSpPr>
          <p:cNvPr id="56" name="Elipse 55"/>
          <p:cNvSpPr/>
          <p:nvPr/>
        </p:nvSpPr>
        <p:spPr>
          <a:xfrm>
            <a:off x="9556818" y="4199933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7" name="CuadroTexto 56"/>
          <p:cNvSpPr txBox="1"/>
          <p:nvPr/>
        </p:nvSpPr>
        <p:spPr>
          <a:xfrm>
            <a:off x="9676909" y="4054705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Libertad 370</a:t>
            </a:r>
            <a:endParaRPr lang="es-AR" sz="1600" dirty="0">
              <a:latin typeface="+mj-lt"/>
            </a:endParaRPr>
          </a:p>
        </p:txBody>
      </p:sp>
      <p:sp>
        <p:nvSpPr>
          <p:cNvPr id="64" name="Elipse 63"/>
          <p:cNvSpPr/>
          <p:nvPr/>
        </p:nvSpPr>
        <p:spPr>
          <a:xfrm>
            <a:off x="9556818" y="4562858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5" name="CuadroTexto 64"/>
          <p:cNvSpPr txBox="1"/>
          <p:nvPr/>
        </p:nvSpPr>
        <p:spPr>
          <a:xfrm>
            <a:off x="9663332" y="4416281"/>
            <a:ext cx="2314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Centro de Justicia Penal</a:t>
            </a:r>
            <a:endParaRPr lang="es-AR" sz="1600" dirty="0">
              <a:latin typeface="+mj-lt"/>
            </a:endParaRPr>
          </a:p>
        </p:txBody>
      </p:sp>
      <p:sp>
        <p:nvSpPr>
          <p:cNvPr id="66" name="Elipse 65"/>
          <p:cNvSpPr/>
          <p:nvPr/>
        </p:nvSpPr>
        <p:spPr>
          <a:xfrm>
            <a:off x="9556818" y="4918140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7" name="CuadroTexto 66"/>
          <p:cNvSpPr txBox="1"/>
          <p:nvPr/>
        </p:nvSpPr>
        <p:spPr>
          <a:xfrm>
            <a:off x="9677120" y="4772912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Tarragona 700 bis</a:t>
            </a:r>
            <a:endParaRPr lang="es-AR" sz="1600" dirty="0">
              <a:latin typeface="+mj-lt"/>
            </a:endParaRPr>
          </a:p>
        </p:txBody>
      </p:sp>
      <p:sp>
        <p:nvSpPr>
          <p:cNvPr id="68" name="Elipse 67"/>
          <p:cNvSpPr/>
          <p:nvPr/>
        </p:nvSpPr>
        <p:spPr>
          <a:xfrm>
            <a:off x="9556818" y="5261969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9" name="CuadroTexto 68"/>
          <p:cNvSpPr txBox="1"/>
          <p:nvPr/>
        </p:nvSpPr>
        <p:spPr>
          <a:xfrm>
            <a:off x="9671744" y="5116741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Buenos Aires 1743</a:t>
            </a:r>
            <a:endParaRPr lang="es-AR" sz="1600" dirty="0">
              <a:latin typeface="+mj-lt"/>
            </a:endParaRPr>
          </a:p>
        </p:txBody>
      </p:sp>
      <p:sp>
        <p:nvSpPr>
          <p:cNvPr id="70" name="Elipse 69"/>
          <p:cNvSpPr/>
          <p:nvPr/>
        </p:nvSpPr>
        <p:spPr>
          <a:xfrm>
            <a:off x="9556818" y="5639249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1" name="CuadroTexto 70"/>
          <p:cNvSpPr txBox="1"/>
          <p:nvPr/>
        </p:nvSpPr>
        <p:spPr>
          <a:xfrm>
            <a:off x="9677120" y="5494021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San Luis 1451</a:t>
            </a:r>
            <a:endParaRPr lang="es-AR" sz="1600" dirty="0">
              <a:latin typeface="+mj-lt"/>
            </a:endParaRPr>
          </a:p>
        </p:txBody>
      </p:sp>
      <p:sp>
        <p:nvSpPr>
          <p:cNvPr id="72" name="Elipse 71"/>
          <p:cNvSpPr/>
          <p:nvPr/>
        </p:nvSpPr>
        <p:spPr>
          <a:xfrm>
            <a:off x="9556818" y="6021602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3" name="CuadroTexto 72"/>
          <p:cNvSpPr txBox="1"/>
          <p:nvPr/>
        </p:nvSpPr>
        <p:spPr>
          <a:xfrm>
            <a:off x="9678970" y="5876374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MPA</a:t>
            </a:r>
            <a:endParaRPr lang="es-AR" sz="1600" dirty="0">
              <a:latin typeface="+mj-lt"/>
            </a:endParaRPr>
          </a:p>
        </p:txBody>
      </p:sp>
      <p:sp>
        <p:nvSpPr>
          <p:cNvPr id="74" name="Elipse 73"/>
          <p:cNvSpPr/>
          <p:nvPr/>
        </p:nvSpPr>
        <p:spPr>
          <a:xfrm>
            <a:off x="9556818" y="6392067"/>
            <a:ext cx="48098" cy="48098"/>
          </a:xfrm>
          <a:prstGeom prst="ellipse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5" name="CuadroTexto 74"/>
          <p:cNvSpPr txBox="1"/>
          <p:nvPr/>
        </p:nvSpPr>
        <p:spPr>
          <a:xfrm>
            <a:off x="9678970" y="6246839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PDI</a:t>
            </a:r>
            <a:endParaRPr lang="es-A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941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500"/>
                            </p:stCondLst>
                            <p:childTnLst>
                              <p:par>
                                <p:cTn id="1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70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7500"/>
                            </p:stCondLst>
                            <p:childTnLst>
                              <p:par>
                                <p:cTn id="1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8500"/>
                            </p:stCondLst>
                            <p:childTnLst>
                              <p:par>
                                <p:cTn id="1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90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9500"/>
                            </p:stCondLst>
                            <p:childTnLst>
                              <p:par>
                                <p:cTn id="1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7" grpId="0" animBg="1"/>
      <p:bldP spid="47" grpId="0" animBg="1"/>
      <p:bldP spid="48" grpId="0"/>
      <p:bldP spid="50" grpId="0"/>
      <p:bldP spid="79" grpId="0" animBg="1"/>
      <p:bldP spid="4" grpId="0"/>
      <p:bldP spid="5" grpId="0"/>
      <p:bldP spid="49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7" grpId="0"/>
      <p:bldP spid="64" grpId="0" animBg="1"/>
      <p:bldP spid="65" grpId="0"/>
      <p:bldP spid="66" grpId="0" animBg="1"/>
      <p:bldP spid="67" grpId="0"/>
      <p:bldP spid="68" grpId="0" animBg="1"/>
      <p:bldP spid="69" grpId="0"/>
      <p:bldP spid="70" grpId="0" animBg="1"/>
      <p:bldP spid="71" grpId="0"/>
      <p:bldP spid="72" grpId="0" animBg="1"/>
      <p:bldP spid="73" grpId="0"/>
      <p:bldP spid="74" grpId="0" animBg="1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PENAS SOLICITADAS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6087850" y="1882502"/>
            <a:ext cx="1737" cy="47442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6063801" y="2313150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81481" y="2409886"/>
            <a:ext cx="339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2"/>
                </a:solidFill>
              </a:rPr>
              <a:t>24 años de prisión y reincidencia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080982" y="2922103"/>
            <a:ext cx="40137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>
                <a:latin typeface="+mj-lt"/>
              </a:rPr>
              <a:t> </a:t>
            </a:r>
            <a:r>
              <a:rPr lang="es-AR" sz="1600" dirty="0" smtClean="0">
                <a:latin typeface="+mj-lt"/>
              </a:rPr>
              <a:t>Amenazas </a:t>
            </a:r>
            <a:r>
              <a:rPr lang="es-AR" sz="1600" dirty="0">
                <a:latin typeface="+mj-lt"/>
              </a:rPr>
              <a:t>coactivas agravadas por ser anónimas, por la utilización de un arma de fuego, y por tener como propósito alguna medida o concesión de un miembro del poder público en concurso ideal con daño </a:t>
            </a:r>
            <a:r>
              <a:rPr lang="es-AR" sz="1600" dirty="0" smtClean="0">
                <a:latin typeface="+mj-lt"/>
              </a:rPr>
              <a:t>calificado.</a:t>
            </a:r>
          </a:p>
          <a:p>
            <a:pPr algn="ctr"/>
            <a:r>
              <a:rPr lang="es-AR" sz="1600" dirty="0" smtClean="0">
                <a:latin typeface="+mj-lt"/>
              </a:rPr>
              <a:t>Once hechos en concurso real, el último agravado a su vez por la participación de un menor de edad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7" name="Terminador 6"/>
          <p:cNvSpPr/>
          <p:nvPr/>
        </p:nvSpPr>
        <p:spPr>
          <a:xfrm>
            <a:off x="4318280" y="1099797"/>
            <a:ext cx="3465440" cy="967665"/>
          </a:xfrm>
          <a:prstGeom prst="flowChartTerminator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MATIAS NICOLAS CESAR</a:t>
            </a:r>
            <a:endParaRPr lang="es-AR" sz="2400" dirty="0"/>
          </a:p>
        </p:txBody>
      </p:sp>
      <p:cxnSp>
        <p:nvCxnSpPr>
          <p:cNvPr id="9" name="Conector curvado 8"/>
          <p:cNvCxnSpPr/>
          <p:nvPr/>
        </p:nvCxnSpPr>
        <p:spPr>
          <a:xfrm rot="10800000" flipV="1">
            <a:off x="1608815" y="1355539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1582264" y="2257769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CuadroTexto 47"/>
          <p:cNvSpPr txBox="1"/>
          <p:nvPr/>
        </p:nvSpPr>
        <p:spPr>
          <a:xfrm>
            <a:off x="4495290" y="2409886"/>
            <a:ext cx="3185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2"/>
                </a:solidFill>
              </a:rPr>
              <a:t>Instigador y partícipe primario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9047066" y="2409886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2"/>
                </a:solidFill>
              </a:rPr>
              <a:t>Hechos</a:t>
            </a:r>
            <a:endParaRPr lang="es-AR" b="1" dirty="0">
              <a:solidFill>
                <a:schemeClr val="accent2"/>
              </a:solidFill>
            </a:endParaRPr>
          </a:p>
        </p:txBody>
      </p:sp>
      <p:sp>
        <p:nvSpPr>
          <p:cNvPr id="79" name="Elipse 78"/>
          <p:cNvSpPr/>
          <p:nvPr/>
        </p:nvSpPr>
        <p:spPr>
          <a:xfrm>
            <a:off x="10268295" y="2305867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0" name="Conector curvado 79"/>
          <p:cNvCxnSpPr/>
          <p:nvPr/>
        </p:nvCxnSpPr>
        <p:spPr>
          <a:xfrm rot="10800000" flipH="1" flipV="1">
            <a:off x="7279414" y="1384688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Elipse 102"/>
          <p:cNvSpPr/>
          <p:nvPr/>
        </p:nvSpPr>
        <p:spPr>
          <a:xfrm>
            <a:off x="9265965" y="2923537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2" name="CuadroTexto 21"/>
          <p:cNvSpPr txBox="1"/>
          <p:nvPr/>
        </p:nvSpPr>
        <p:spPr>
          <a:xfrm>
            <a:off x="9380826" y="2779218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Montevideo 1040</a:t>
            </a:r>
            <a:endParaRPr lang="es-AR" sz="1600" dirty="0">
              <a:latin typeface="+mj-lt"/>
            </a:endParaRPr>
          </a:p>
        </p:txBody>
      </p:sp>
      <p:sp>
        <p:nvSpPr>
          <p:cNvPr id="104" name="Elipse 103"/>
          <p:cNvSpPr/>
          <p:nvPr/>
        </p:nvSpPr>
        <p:spPr>
          <a:xfrm>
            <a:off x="9269121" y="3594856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5" name="CuadroTexto 104"/>
          <p:cNvSpPr txBox="1"/>
          <p:nvPr/>
        </p:nvSpPr>
        <p:spPr>
          <a:xfrm>
            <a:off x="9380826" y="3452359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err="1" smtClean="0">
                <a:latin typeface="+mj-lt"/>
              </a:rPr>
              <a:t>Braile</a:t>
            </a:r>
            <a:r>
              <a:rPr lang="es-AR" sz="1600" dirty="0" smtClean="0">
                <a:latin typeface="+mj-lt"/>
              </a:rPr>
              <a:t> 1402</a:t>
            </a:r>
            <a:endParaRPr lang="es-AR" sz="1600" dirty="0">
              <a:latin typeface="+mj-lt"/>
            </a:endParaRPr>
          </a:p>
        </p:txBody>
      </p:sp>
      <p:sp>
        <p:nvSpPr>
          <p:cNvPr id="106" name="Elipse 105"/>
          <p:cNvSpPr/>
          <p:nvPr/>
        </p:nvSpPr>
        <p:spPr>
          <a:xfrm>
            <a:off x="9269121" y="3933991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7" name="CuadroTexto 106"/>
          <p:cNvSpPr txBox="1"/>
          <p:nvPr/>
        </p:nvSpPr>
        <p:spPr>
          <a:xfrm>
            <a:off x="9383982" y="3788763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err="1" smtClean="0">
                <a:latin typeface="+mj-lt"/>
              </a:rPr>
              <a:t>Zeballos</a:t>
            </a:r>
            <a:r>
              <a:rPr lang="es-AR" sz="1600" dirty="0" smtClean="0">
                <a:latin typeface="+mj-lt"/>
              </a:rPr>
              <a:t> 2575</a:t>
            </a:r>
            <a:endParaRPr lang="es-AR" sz="1600" dirty="0">
              <a:latin typeface="+mj-lt"/>
            </a:endParaRPr>
          </a:p>
        </p:txBody>
      </p:sp>
      <p:sp>
        <p:nvSpPr>
          <p:cNvPr id="108" name="Elipse 107"/>
          <p:cNvSpPr/>
          <p:nvPr/>
        </p:nvSpPr>
        <p:spPr>
          <a:xfrm>
            <a:off x="9269121" y="4328505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9" name="CuadroTexto 108"/>
          <p:cNvSpPr txBox="1"/>
          <p:nvPr/>
        </p:nvSpPr>
        <p:spPr>
          <a:xfrm>
            <a:off x="9389237" y="4183277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Dorrego 1615</a:t>
            </a:r>
            <a:endParaRPr lang="es-AR" sz="1600" dirty="0">
              <a:latin typeface="+mj-lt"/>
            </a:endParaRPr>
          </a:p>
        </p:txBody>
      </p:sp>
      <p:sp>
        <p:nvSpPr>
          <p:cNvPr id="110" name="Elipse 109"/>
          <p:cNvSpPr/>
          <p:nvPr/>
        </p:nvSpPr>
        <p:spPr>
          <a:xfrm>
            <a:off x="9279504" y="4714130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1" name="CuadroTexto 110"/>
          <p:cNvSpPr txBox="1"/>
          <p:nvPr/>
        </p:nvSpPr>
        <p:spPr>
          <a:xfrm>
            <a:off x="9394403" y="4568902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Libertad 370</a:t>
            </a:r>
            <a:endParaRPr lang="es-AR" sz="1600" dirty="0">
              <a:latin typeface="+mj-lt"/>
            </a:endParaRPr>
          </a:p>
        </p:txBody>
      </p:sp>
      <p:sp>
        <p:nvSpPr>
          <p:cNvPr id="112" name="Elipse 111"/>
          <p:cNvSpPr/>
          <p:nvPr/>
        </p:nvSpPr>
        <p:spPr>
          <a:xfrm>
            <a:off x="9274128" y="5048996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3" name="CuadroTexto 112"/>
          <p:cNvSpPr txBox="1"/>
          <p:nvPr/>
        </p:nvSpPr>
        <p:spPr>
          <a:xfrm>
            <a:off x="9382676" y="4902419"/>
            <a:ext cx="2314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Centro de Justicia Penal</a:t>
            </a:r>
            <a:endParaRPr lang="es-AR" sz="1600" dirty="0">
              <a:latin typeface="+mj-lt"/>
            </a:endParaRPr>
          </a:p>
        </p:txBody>
      </p:sp>
      <p:sp>
        <p:nvSpPr>
          <p:cNvPr id="114" name="Elipse 113"/>
          <p:cNvSpPr/>
          <p:nvPr/>
        </p:nvSpPr>
        <p:spPr>
          <a:xfrm>
            <a:off x="9279504" y="5404278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5" name="CuadroTexto 114"/>
          <p:cNvSpPr txBox="1"/>
          <p:nvPr/>
        </p:nvSpPr>
        <p:spPr>
          <a:xfrm>
            <a:off x="9396464" y="5259050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Tarragona 700 bis</a:t>
            </a:r>
            <a:endParaRPr lang="es-AR" sz="1600" dirty="0">
              <a:latin typeface="+mj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1481" y="2922103"/>
            <a:ext cx="3193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Unificada en 27 años de prisión con declaración de reincidencia y revocación de la libertad condicional</a:t>
            </a:r>
            <a:endParaRPr lang="es-AR" sz="1600" dirty="0">
              <a:latin typeface="+mj-lt"/>
            </a:endParaRPr>
          </a:p>
        </p:txBody>
      </p:sp>
      <p:sp>
        <p:nvSpPr>
          <p:cNvPr id="35" name="Elipse 34"/>
          <p:cNvSpPr/>
          <p:nvPr/>
        </p:nvSpPr>
        <p:spPr>
          <a:xfrm>
            <a:off x="9274128" y="5748107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6" name="CuadroTexto 35"/>
          <p:cNvSpPr txBox="1"/>
          <p:nvPr/>
        </p:nvSpPr>
        <p:spPr>
          <a:xfrm>
            <a:off x="9391088" y="5602879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Buenos Aires 1743</a:t>
            </a:r>
            <a:endParaRPr lang="es-AR" sz="1600" dirty="0">
              <a:latin typeface="+mj-lt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9279504" y="6157096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CuadroTexto 37"/>
          <p:cNvSpPr txBox="1"/>
          <p:nvPr/>
        </p:nvSpPr>
        <p:spPr>
          <a:xfrm>
            <a:off x="9396464" y="6011868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San Luis 1451</a:t>
            </a:r>
            <a:endParaRPr lang="es-AR" sz="1600" dirty="0">
              <a:latin typeface="+mj-lt"/>
            </a:endParaRPr>
          </a:p>
        </p:txBody>
      </p:sp>
      <p:sp>
        <p:nvSpPr>
          <p:cNvPr id="39" name="Elipse 38"/>
          <p:cNvSpPr/>
          <p:nvPr/>
        </p:nvSpPr>
        <p:spPr>
          <a:xfrm>
            <a:off x="9281354" y="6539449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0" name="CuadroTexto 39"/>
          <p:cNvSpPr txBox="1"/>
          <p:nvPr/>
        </p:nvSpPr>
        <p:spPr>
          <a:xfrm>
            <a:off x="9398314" y="6394221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MPA</a:t>
            </a:r>
            <a:endParaRPr lang="es-AR" sz="1600" dirty="0">
              <a:latin typeface="+mj-lt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9269121" y="3258451"/>
            <a:ext cx="48098" cy="4809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6" name="CuadroTexto 45"/>
          <p:cNvSpPr txBox="1"/>
          <p:nvPr/>
        </p:nvSpPr>
        <p:spPr>
          <a:xfrm>
            <a:off x="9380826" y="3115954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Italia 2118</a:t>
            </a:r>
            <a:endParaRPr lang="es-A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776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500"/>
                            </p:stCondLst>
                            <p:childTnLst>
                              <p:par>
                                <p:cTn id="10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7500"/>
                            </p:stCondLst>
                            <p:childTnLst>
                              <p:par>
                                <p:cTn id="1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8500"/>
                            </p:stCondLst>
                            <p:childTnLst>
                              <p:par>
                                <p:cTn id="1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900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9500"/>
                            </p:stCondLst>
                            <p:childTnLst>
                              <p:par>
                                <p:cTn id="1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7" grpId="0" animBg="1"/>
      <p:bldP spid="47" grpId="0" animBg="1"/>
      <p:bldP spid="48" grpId="0"/>
      <p:bldP spid="50" grpId="0"/>
      <p:bldP spid="79" grpId="0" animBg="1"/>
      <p:bldP spid="103" grpId="0" animBg="1"/>
      <p:bldP spid="22" grpId="0"/>
      <p:bldP spid="104" grpId="0" animBg="1"/>
      <p:bldP spid="105" grpId="0"/>
      <p:bldP spid="106" grpId="0" animBg="1"/>
      <p:bldP spid="107" grpId="0"/>
      <p:bldP spid="108" grpId="0" animBg="1"/>
      <p:bldP spid="109" grpId="0"/>
      <p:bldP spid="110" grpId="0" animBg="1"/>
      <p:bldP spid="111" grpId="0"/>
      <p:bldP spid="112" grpId="0" animBg="1"/>
      <p:bldP spid="113" grpId="0"/>
      <p:bldP spid="114" grpId="0" animBg="1"/>
      <p:bldP spid="115" grpId="0"/>
      <p:bldP spid="3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5" grpId="0" animBg="1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0226" y="81481"/>
            <a:ext cx="8069655" cy="676228"/>
          </a:xfrm>
        </p:spPr>
        <p:txBody>
          <a:bodyPr>
            <a:noAutofit/>
          </a:bodyPr>
          <a:lstStyle/>
          <a:p>
            <a:r>
              <a:rPr lang="es-AR" sz="4000" cap="all" dirty="0" smtClean="0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t>PENAS SOLICITADAS</a:t>
            </a:r>
            <a:endParaRPr lang="es-AR" sz="4000" cap="all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6087850" y="1882502"/>
            <a:ext cx="1737" cy="47442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6063801" y="2313150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CuadroTexto 10"/>
          <p:cNvSpPr txBox="1"/>
          <p:nvPr/>
        </p:nvSpPr>
        <p:spPr>
          <a:xfrm>
            <a:off x="0" y="2409886"/>
            <a:ext cx="339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13 </a:t>
            </a:r>
            <a:r>
              <a:rPr lang="es-AR" b="1" dirty="0" smtClean="0">
                <a:solidFill>
                  <a:srgbClr val="00B050"/>
                </a:solidFill>
              </a:rPr>
              <a:t>años de </a:t>
            </a:r>
            <a:r>
              <a:rPr lang="es-AR" b="1" dirty="0" smtClean="0">
                <a:solidFill>
                  <a:srgbClr val="00B050"/>
                </a:solidFill>
              </a:rPr>
              <a:t>prisión y reincidencia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234088" y="2919986"/>
            <a:ext cx="56655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>
                <a:latin typeface="+mj-lt"/>
              </a:rPr>
              <a:t> Amenazas coactivas agravadas por ser anónimas, por la utilización de un arma de fuego, y por tener como propósito alguna medida o concesión de un miembro del poder público en concurso ideal con daño calificado</a:t>
            </a:r>
            <a:r>
              <a:rPr lang="es-AR" sz="1600" dirty="0" smtClean="0">
                <a:latin typeface="+mj-lt"/>
              </a:rPr>
              <a:t>. Tres hechos en concurso real</a:t>
            </a:r>
            <a:endParaRPr lang="es-AR" sz="1600" dirty="0">
              <a:latin typeface="+mj-lt"/>
            </a:endParaRPr>
          </a:p>
        </p:txBody>
      </p:sp>
      <p:grpSp>
        <p:nvGrpSpPr>
          <p:cNvPr id="63" name="Grupo 62"/>
          <p:cNvGrpSpPr/>
          <p:nvPr/>
        </p:nvGrpSpPr>
        <p:grpSpPr>
          <a:xfrm>
            <a:off x="5802877" y="850128"/>
            <a:ext cx="604352" cy="90000"/>
            <a:chOff x="4287182" y="752515"/>
            <a:chExt cx="604352" cy="90000"/>
          </a:xfrm>
        </p:grpSpPr>
        <p:sp>
          <p:nvSpPr>
            <p:cNvPr id="58" name="Elipse 57"/>
            <p:cNvSpPr/>
            <p:nvPr/>
          </p:nvSpPr>
          <p:spPr>
            <a:xfrm>
              <a:off x="4287182" y="752515"/>
              <a:ext cx="90000" cy="9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9" name="Elipse 58"/>
            <p:cNvSpPr/>
            <p:nvPr/>
          </p:nvSpPr>
          <p:spPr>
            <a:xfrm>
              <a:off x="4415770" y="752515"/>
              <a:ext cx="90000" cy="90000"/>
            </a:xfrm>
            <a:prstGeom prst="ellipse">
              <a:avLst/>
            </a:prstGeom>
            <a:solidFill>
              <a:srgbClr val="FF7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0" name="Elipse 59"/>
            <p:cNvSpPr/>
            <p:nvPr/>
          </p:nvSpPr>
          <p:spPr>
            <a:xfrm>
              <a:off x="4544358" y="752515"/>
              <a:ext cx="90000" cy="9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1" name="Elipse 60"/>
            <p:cNvSpPr/>
            <p:nvPr/>
          </p:nvSpPr>
          <p:spPr>
            <a:xfrm>
              <a:off x="4672946" y="752515"/>
              <a:ext cx="90000" cy="900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2" name="Elipse 61"/>
            <p:cNvSpPr/>
            <p:nvPr/>
          </p:nvSpPr>
          <p:spPr>
            <a:xfrm>
              <a:off x="4801534" y="752515"/>
              <a:ext cx="90000" cy="9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7" name="Terminador 6"/>
          <p:cNvSpPr/>
          <p:nvPr/>
        </p:nvSpPr>
        <p:spPr>
          <a:xfrm>
            <a:off x="4318280" y="1099797"/>
            <a:ext cx="3465440" cy="967665"/>
          </a:xfrm>
          <a:prstGeom prst="flowChartTermina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400" dirty="0" smtClean="0"/>
              <a:t>DANIEL ALEJANDRO DELGADO</a:t>
            </a:r>
            <a:endParaRPr lang="es-AR" sz="2400" dirty="0"/>
          </a:p>
        </p:txBody>
      </p:sp>
      <p:cxnSp>
        <p:nvCxnSpPr>
          <p:cNvPr id="9" name="Conector curvado 8"/>
          <p:cNvCxnSpPr/>
          <p:nvPr/>
        </p:nvCxnSpPr>
        <p:spPr>
          <a:xfrm rot="10800000" flipV="1">
            <a:off x="1608815" y="1355539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ipse 46"/>
          <p:cNvSpPr/>
          <p:nvPr/>
        </p:nvSpPr>
        <p:spPr>
          <a:xfrm>
            <a:off x="1582264" y="2257769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8" name="CuadroTexto 47"/>
          <p:cNvSpPr txBox="1"/>
          <p:nvPr/>
        </p:nvSpPr>
        <p:spPr>
          <a:xfrm>
            <a:off x="4495290" y="2409886"/>
            <a:ext cx="3185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Instigador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9047066" y="2409886"/>
            <a:ext cx="2490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00B050"/>
                </a:solidFill>
              </a:rPr>
              <a:t>Hecho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79" name="Elipse 78"/>
          <p:cNvSpPr/>
          <p:nvPr/>
        </p:nvSpPr>
        <p:spPr>
          <a:xfrm>
            <a:off x="10268295" y="2305867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0" name="Conector curvado 79"/>
          <p:cNvCxnSpPr/>
          <p:nvPr/>
        </p:nvCxnSpPr>
        <p:spPr>
          <a:xfrm rot="10800000" flipH="1" flipV="1">
            <a:off x="7279414" y="1384688"/>
            <a:ext cx="3013835" cy="918544"/>
          </a:xfrm>
          <a:prstGeom prst="curvedConnector3">
            <a:avLst>
              <a:gd name="adj1" fmla="val 100096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81481" y="2922103"/>
            <a:ext cx="3193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dirty="0" smtClean="0">
                <a:latin typeface="+mj-lt"/>
              </a:rPr>
              <a:t>Unificada en </a:t>
            </a:r>
            <a:r>
              <a:rPr lang="es-AR" sz="1600" dirty="0" smtClean="0">
                <a:latin typeface="+mj-lt"/>
              </a:rPr>
              <a:t>34 </a:t>
            </a:r>
            <a:r>
              <a:rPr lang="es-AR" sz="1600" dirty="0" smtClean="0">
                <a:latin typeface="+mj-lt"/>
              </a:rPr>
              <a:t>años de prisión con declaración de </a:t>
            </a:r>
            <a:r>
              <a:rPr lang="es-AR" sz="1600" dirty="0" smtClean="0">
                <a:latin typeface="+mj-lt"/>
              </a:rPr>
              <a:t>reincidencia</a:t>
            </a:r>
            <a:endParaRPr lang="es-AR" sz="1600" dirty="0">
              <a:latin typeface="+mj-lt"/>
            </a:endParaRPr>
          </a:p>
        </p:txBody>
      </p:sp>
      <p:sp>
        <p:nvSpPr>
          <p:cNvPr id="36" name="Elipse 35"/>
          <p:cNvSpPr/>
          <p:nvPr/>
        </p:nvSpPr>
        <p:spPr>
          <a:xfrm>
            <a:off x="9551627" y="3064305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37" name="CuadroTexto 36"/>
          <p:cNvSpPr txBox="1"/>
          <p:nvPr/>
        </p:nvSpPr>
        <p:spPr>
          <a:xfrm>
            <a:off x="9666488" y="2919986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Libertad 370</a:t>
            </a:r>
            <a:endParaRPr lang="es-AR" sz="1600" dirty="0">
              <a:latin typeface="+mj-lt"/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9554783" y="3735624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CuadroTexto 38"/>
          <p:cNvSpPr txBox="1"/>
          <p:nvPr/>
        </p:nvSpPr>
        <p:spPr>
          <a:xfrm>
            <a:off x="9666488" y="3593127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Buenos Aires 1743</a:t>
            </a:r>
            <a:endParaRPr lang="es-AR" sz="1600" dirty="0">
              <a:latin typeface="+mj-lt"/>
            </a:endParaRPr>
          </a:p>
        </p:txBody>
      </p:sp>
      <p:sp>
        <p:nvSpPr>
          <p:cNvPr id="40" name="Elipse 39"/>
          <p:cNvSpPr/>
          <p:nvPr/>
        </p:nvSpPr>
        <p:spPr>
          <a:xfrm>
            <a:off x="9554783" y="3399219"/>
            <a:ext cx="48098" cy="4809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1" name="CuadroTexto 40"/>
          <p:cNvSpPr txBox="1"/>
          <p:nvPr/>
        </p:nvSpPr>
        <p:spPr>
          <a:xfrm>
            <a:off x="9666488" y="3256722"/>
            <a:ext cx="1871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latin typeface="+mj-lt"/>
              </a:rPr>
              <a:t>CJP</a:t>
            </a:r>
            <a:endParaRPr lang="es-AR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269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7" grpId="0" animBg="1"/>
      <p:bldP spid="47" grpId="0" animBg="1"/>
      <p:bldP spid="48" grpId="0"/>
      <p:bldP spid="50" grpId="0"/>
      <p:bldP spid="79" grpId="0" animBg="1"/>
      <p:bldP spid="29" grpId="0"/>
      <p:bldP spid="36" grpId="0" animBg="1"/>
      <p:bldP spid="37" grpId="0"/>
      <p:bldP spid="38" grpId="0" animBg="1"/>
      <p:bldP spid="39" grpId="0"/>
      <p:bldP spid="40" grpId="0" animBg="1"/>
      <p:bldP spid="4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1439</Words>
  <Application>Microsoft Office PowerPoint</Application>
  <PresentationFormat>Panorámica</PresentationFormat>
  <Paragraphs>165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Bahnschrift Condensed</vt:lpstr>
      <vt:lpstr>Calibri</vt:lpstr>
      <vt:lpstr>Calibri Light</vt:lpstr>
      <vt:lpstr>Tema de Office</vt:lpstr>
      <vt:lpstr>L i n e a  d e  t i e m p o</vt:lpstr>
      <vt:lpstr>L i n e a  d e  t i e m p o</vt:lpstr>
      <vt:lpstr>L i n e a  d e  t i e m p o</vt:lpstr>
      <vt:lpstr>L i n e a  d e  t i e m p o</vt:lpstr>
      <vt:lpstr>L i n e a  d e  t i e m p o</vt:lpstr>
      <vt:lpstr>PENAS SOLICITADAS</vt:lpstr>
      <vt:lpstr>PENAS SOLICITADAS</vt:lpstr>
      <vt:lpstr>PENAS SOLICITADAS</vt:lpstr>
      <vt:lpstr>PENAS SOLICITADAS</vt:lpstr>
      <vt:lpstr>PENAS SOLICITADAS</vt:lpstr>
      <vt:lpstr>PENAS SOLICITADAS</vt:lpstr>
      <vt:lpstr>PENAS SOLICITADAS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Línea de tiempo</dc:title>
  <dc:creator>Gastón Avila</dc:creator>
  <cp:lastModifiedBy>Gastón Avila</cp:lastModifiedBy>
  <cp:revision>63</cp:revision>
  <dcterms:created xsi:type="dcterms:W3CDTF">2021-08-13T22:02:20Z</dcterms:created>
  <dcterms:modified xsi:type="dcterms:W3CDTF">2021-08-20T13:08:42Z</dcterms:modified>
</cp:coreProperties>
</file>